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Lst>
  <p:sldSz cy="5143500" cx="9144000"/>
  <p:notesSz cx="6858000" cy="9144000"/>
  <p:embeddedFontLst>
    <p:embeddedFont>
      <p:font typeface="Proxima Nova"/>
      <p:regular r:id="rId20"/>
      <p:bold r:id="rId21"/>
      <p:italic r:id="rId22"/>
      <p:boldItalic r:id="rId23"/>
    </p:embeddedFont>
    <p:embeddedFont>
      <p:font typeface="Roboto"/>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roximaNova-regular.fntdata"/><Relationship Id="rId22" Type="http://schemas.openxmlformats.org/officeDocument/2006/relationships/font" Target="fonts/ProximaNova-italic.fntdata"/><Relationship Id="rId21" Type="http://schemas.openxmlformats.org/officeDocument/2006/relationships/font" Target="fonts/ProximaNova-bold.fntdata"/><Relationship Id="rId24" Type="http://schemas.openxmlformats.org/officeDocument/2006/relationships/font" Target="fonts/Roboto-regular.fntdata"/><Relationship Id="rId23" Type="http://schemas.openxmlformats.org/officeDocument/2006/relationships/font" Target="fonts/ProximaNova-boldItalic.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Roboto-italic.fntdata"/><Relationship Id="rId25" Type="http://schemas.openxmlformats.org/officeDocument/2006/relationships/font" Target="fonts/Roboto-bold.fntdata"/><Relationship Id="rId27" Type="http://schemas.openxmlformats.org/officeDocument/2006/relationships/font" Target="fonts/Roboto-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2.png>
</file>

<file path=ppt/media/image3.png>
</file>

<file path=ppt/media/image4.png>
</file>

<file path=ppt/media/image5.png>
</file>

<file path=ppt/media/image6.jp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742e3e7cd_1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742e3e7cd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b9ed56a842_2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b9ed56a842_2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g1b9ed56a842_2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3" name="Google Shape;173;g1b9ed56a842_2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1b9ed56a842_2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1b9ed56a842_2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742e3e7c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742e3e7c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cbab3a369_1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cbab3a369_1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742e3e7cd_1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742e3e7cd_1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1b9d7e6681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1b9d7e6681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d9c40d9f9_0_2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d9c40d9f9_0_2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1b9d7e66812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1b9d7e66812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1b9d7e66812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1b9d7e66812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1b9ed56a842_1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1b9ed56a842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1b9ed56a842_2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1b9ed56a842_2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54" name="Shape 54"/>
        <p:cNvGrpSpPr/>
        <p:nvPr/>
      </p:nvGrpSpPr>
      <p:grpSpPr>
        <a:xfrm>
          <a:off x="0" y="0"/>
          <a:ext cx="0" cy="0"/>
          <a:chOff x="0" y="0"/>
          <a:chExt cx="0" cy="0"/>
        </a:xfrm>
      </p:grpSpPr>
      <p:cxnSp>
        <p:nvCxnSpPr>
          <p:cNvPr id="55" name="Google Shape;55;p14"/>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56" name="Google Shape;56;p14"/>
          <p:cNvSpPr txBox="1"/>
          <p:nvPr>
            <p:ph type="ctrTitle"/>
          </p:nvPr>
        </p:nvSpPr>
        <p:spPr>
          <a:xfrm>
            <a:off x="510450" y="1257300"/>
            <a:ext cx="8123100" cy="1588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4800"/>
              <a:buNone/>
              <a:defRPr sz="4800">
                <a:solidFill>
                  <a:schemeClr val="lt1"/>
                </a:solidFill>
              </a:defRPr>
            </a:lvl2pPr>
            <a:lvl3pPr lvl="2" rtl="0">
              <a:spcBef>
                <a:spcPts val="0"/>
              </a:spcBef>
              <a:spcAft>
                <a:spcPts val="0"/>
              </a:spcAft>
              <a:buClr>
                <a:schemeClr val="lt1"/>
              </a:buClr>
              <a:buSzPts val="4800"/>
              <a:buNone/>
              <a:defRPr sz="4800">
                <a:solidFill>
                  <a:schemeClr val="lt1"/>
                </a:solidFill>
              </a:defRPr>
            </a:lvl3pPr>
            <a:lvl4pPr lvl="3" rtl="0">
              <a:spcBef>
                <a:spcPts val="0"/>
              </a:spcBef>
              <a:spcAft>
                <a:spcPts val="0"/>
              </a:spcAft>
              <a:buClr>
                <a:schemeClr val="lt1"/>
              </a:buClr>
              <a:buSzPts val="4800"/>
              <a:buNone/>
              <a:defRPr sz="4800">
                <a:solidFill>
                  <a:schemeClr val="lt1"/>
                </a:solidFill>
              </a:defRPr>
            </a:lvl4pPr>
            <a:lvl5pPr lvl="4" rtl="0">
              <a:spcBef>
                <a:spcPts val="0"/>
              </a:spcBef>
              <a:spcAft>
                <a:spcPts val="0"/>
              </a:spcAft>
              <a:buClr>
                <a:schemeClr val="lt1"/>
              </a:buClr>
              <a:buSzPts val="4800"/>
              <a:buNone/>
              <a:defRPr sz="4800">
                <a:solidFill>
                  <a:schemeClr val="lt1"/>
                </a:solidFill>
              </a:defRPr>
            </a:lvl5pPr>
            <a:lvl6pPr lvl="5" rtl="0">
              <a:spcBef>
                <a:spcPts val="0"/>
              </a:spcBef>
              <a:spcAft>
                <a:spcPts val="0"/>
              </a:spcAft>
              <a:buClr>
                <a:schemeClr val="lt1"/>
              </a:buClr>
              <a:buSzPts val="4800"/>
              <a:buNone/>
              <a:defRPr sz="4800">
                <a:solidFill>
                  <a:schemeClr val="lt1"/>
                </a:solidFill>
              </a:defRPr>
            </a:lvl6pPr>
            <a:lvl7pPr lvl="6" rtl="0">
              <a:spcBef>
                <a:spcPts val="0"/>
              </a:spcBef>
              <a:spcAft>
                <a:spcPts val="0"/>
              </a:spcAft>
              <a:buClr>
                <a:schemeClr val="lt1"/>
              </a:buClr>
              <a:buSzPts val="4800"/>
              <a:buNone/>
              <a:defRPr sz="4800">
                <a:solidFill>
                  <a:schemeClr val="lt1"/>
                </a:solidFill>
              </a:defRPr>
            </a:lvl7pPr>
            <a:lvl8pPr lvl="7" rtl="0">
              <a:spcBef>
                <a:spcPts val="0"/>
              </a:spcBef>
              <a:spcAft>
                <a:spcPts val="0"/>
              </a:spcAft>
              <a:buClr>
                <a:schemeClr val="lt1"/>
              </a:buClr>
              <a:buSzPts val="4800"/>
              <a:buNone/>
              <a:defRPr sz="4800">
                <a:solidFill>
                  <a:schemeClr val="lt1"/>
                </a:solidFill>
              </a:defRPr>
            </a:lvl8pPr>
            <a:lvl9pPr lvl="8" rtl="0">
              <a:spcBef>
                <a:spcPts val="0"/>
              </a:spcBef>
              <a:spcAft>
                <a:spcPts val="0"/>
              </a:spcAft>
              <a:buClr>
                <a:schemeClr val="lt1"/>
              </a:buClr>
              <a:buSzPts val="4800"/>
              <a:buNone/>
              <a:defRPr sz="4800">
                <a:solidFill>
                  <a:schemeClr val="lt1"/>
                </a:solidFill>
              </a:defRPr>
            </a:lvl9pPr>
          </a:lstStyle>
          <a:p/>
        </p:txBody>
      </p:sp>
      <p:sp>
        <p:nvSpPr>
          <p:cNvPr id="57" name="Google Shape;57;p14"/>
          <p:cNvSpPr txBox="1"/>
          <p:nvPr>
            <p:ph idx="1" type="subTitle"/>
          </p:nvPr>
        </p:nvSpPr>
        <p:spPr>
          <a:xfrm>
            <a:off x="510450" y="3182313"/>
            <a:ext cx="8123100" cy="630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2400"/>
              <a:buNone/>
              <a:defRPr sz="2400">
                <a:solidFill>
                  <a:schemeClr val="lt1"/>
                </a:solidFill>
              </a:defRPr>
            </a:lvl1pPr>
            <a:lvl2pPr lvl="1" rtl="0">
              <a:lnSpc>
                <a:spcPct val="100000"/>
              </a:lnSpc>
              <a:spcBef>
                <a:spcPts val="0"/>
              </a:spcBef>
              <a:spcAft>
                <a:spcPts val="0"/>
              </a:spcAft>
              <a:buClr>
                <a:schemeClr val="lt1"/>
              </a:buClr>
              <a:buSzPts val="2400"/>
              <a:buNone/>
              <a:defRPr sz="2400">
                <a:solidFill>
                  <a:schemeClr val="lt1"/>
                </a:solidFill>
              </a:defRPr>
            </a:lvl2pPr>
            <a:lvl3pPr lvl="2" rtl="0">
              <a:lnSpc>
                <a:spcPct val="100000"/>
              </a:lnSpc>
              <a:spcBef>
                <a:spcPts val="0"/>
              </a:spcBef>
              <a:spcAft>
                <a:spcPts val="0"/>
              </a:spcAft>
              <a:buClr>
                <a:schemeClr val="lt1"/>
              </a:buClr>
              <a:buSzPts val="2400"/>
              <a:buNone/>
              <a:defRPr sz="2400">
                <a:solidFill>
                  <a:schemeClr val="lt1"/>
                </a:solidFill>
              </a:defRPr>
            </a:lvl3pPr>
            <a:lvl4pPr lvl="3" rtl="0">
              <a:lnSpc>
                <a:spcPct val="100000"/>
              </a:lnSpc>
              <a:spcBef>
                <a:spcPts val="0"/>
              </a:spcBef>
              <a:spcAft>
                <a:spcPts val="0"/>
              </a:spcAft>
              <a:buClr>
                <a:schemeClr val="lt1"/>
              </a:buClr>
              <a:buSzPts val="2400"/>
              <a:buNone/>
              <a:defRPr sz="2400">
                <a:solidFill>
                  <a:schemeClr val="lt1"/>
                </a:solidFill>
              </a:defRPr>
            </a:lvl4pPr>
            <a:lvl5pPr lvl="4" rtl="0">
              <a:lnSpc>
                <a:spcPct val="100000"/>
              </a:lnSpc>
              <a:spcBef>
                <a:spcPts val="0"/>
              </a:spcBef>
              <a:spcAft>
                <a:spcPts val="0"/>
              </a:spcAft>
              <a:buClr>
                <a:schemeClr val="lt1"/>
              </a:buClr>
              <a:buSzPts val="2400"/>
              <a:buNone/>
              <a:defRPr sz="2400">
                <a:solidFill>
                  <a:schemeClr val="lt1"/>
                </a:solidFill>
              </a:defRPr>
            </a:lvl5pPr>
            <a:lvl6pPr lvl="5" rtl="0">
              <a:lnSpc>
                <a:spcPct val="100000"/>
              </a:lnSpc>
              <a:spcBef>
                <a:spcPts val="0"/>
              </a:spcBef>
              <a:spcAft>
                <a:spcPts val="0"/>
              </a:spcAft>
              <a:buClr>
                <a:schemeClr val="lt1"/>
              </a:buClr>
              <a:buSzPts val="2400"/>
              <a:buNone/>
              <a:defRPr sz="2400">
                <a:solidFill>
                  <a:schemeClr val="lt1"/>
                </a:solidFill>
              </a:defRPr>
            </a:lvl6pPr>
            <a:lvl7pPr lvl="6" rtl="0">
              <a:lnSpc>
                <a:spcPct val="100000"/>
              </a:lnSpc>
              <a:spcBef>
                <a:spcPts val="0"/>
              </a:spcBef>
              <a:spcAft>
                <a:spcPts val="0"/>
              </a:spcAft>
              <a:buClr>
                <a:schemeClr val="lt1"/>
              </a:buClr>
              <a:buSzPts val="2400"/>
              <a:buNone/>
              <a:defRPr sz="2400">
                <a:solidFill>
                  <a:schemeClr val="lt1"/>
                </a:solidFill>
              </a:defRPr>
            </a:lvl7pPr>
            <a:lvl8pPr lvl="7" rtl="0">
              <a:lnSpc>
                <a:spcPct val="100000"/>
              </a:lnSpc>
              <a:spcBef>
                <a:spcPts val="0"/>
              </a:spcBef>
              <a:spcAft>
                <a:spcPts val="0"/>
              </a:spcAft>
              <a:buClr>
                <a:schemeClr val="lt1"/>
              </a:buClr>
              <a:buSzPts val="2400"/>
              <a:buNone/>
              <a:defRPr sz="2400">
                <a:solidFill>
                  <a:schemeClr val="lt1"/>
                </a:solidFill>
              </a:defRPr>
            </a:lvl8pPr>
            <a:lvl9pPr lvl="8" rtl="0">
              <a:lnSpc>
                <a:spcPct val="100000"/>
              </a:lnSpc>
              <a:spcBef>
                <a:spcPts val="0"/>
              </a:spcBef>
              <a:spcAft>
                <a:spcPts val="0"/>
              </a:spcAft>
              <a:buClr>
                <a:schemeClr val="lt1"/>
              </a:buClr>
              <a:buSzPts val="2400"/>
              <a:buNone/>
              <a:defRPr sz="2400">
                <a:solidFill>
                  <a:schemeClr val="lt1"/>
                </a:solidFill>
              </a:defRPr>
            </a:lvl9pPr>
          </a:lstStyle>
          <a:p/>
        </p:txBody>
      </p:sp>
      <p:sp>
        <p:nvSpPr>
          <p:cNvPr id="58" name="Google Shape;58;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59" name="Shape 59"/>
        <p:cNvGrpSpPr/>
        <p:nvPr/>
      </p:nvGrpSpPr>
      <p:grpSpPr>
        <a:xfrm>
          <a:off x="0" y="0"/>
          <a:ext cx="0" cy="0"/>
          <a:chOff x="0" y="0"/>
          <a:chExt cx="0" cy="0"/>
        </a:xfrm>
      </p:grpSpPr>
      <p:cxnSp>
        <p:nvCxnSpPr>
          <p:cNvPr id="60" name="Google Shape;60;p15"/>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61" name="Google Shape;61;p15"/>
          <p:cNvSpPr txBox="1"/>
          <p:nvPr>
            <p:ph type="title"/>
          </p:nvPr>
        </p:nvSpPr>
        <p:spPr>
          <a:xfrm>
            <a:off x="510450" y="2057400"/>
            <a:ext cx="8123100" cy="77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62" name="Google Shape;62;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 name="Shape 63"/>
        <p:cNvGrpSpPr/>
        <p:nvPr/>
      </p:nvGrpSpPr>
      <p:grpSpPr>
        <a:xfrm>
          <a:off x="0" y="0"/>
          <a:ext cx="0" cy="0"/>
          <a:chOff x="0" y="0"/>
          <a:chExt cx="0" cy="0"/>
        </a:xfrm>
      </p:grpSpPr>
      <p:sp>
        <p:nvSpPr>
          <p:cNvPr id="64" name="Google Shape;64;p16"/>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67" name="Google Shape;67;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8" name="Shape 68"/>
        <p:cNvGrpSpPr/>
        <p:nvPr/>
      </p:nvGrpSpPr>
      <p:grpSpPr>
        <a:xfrm>
          <a:off x="0" y="0"/>
          <a:ext cx="0" cy="0"/>
          <a:chOff x="0" y="0"/>
          <a:chExt cx="0" cy="0"/>
        </a:xfrm>
      </p:grpSpPr>
      <p:sp>
        <p:nvSpPr>
          <p:cNvPr id="69" name="Google Shape;69;p1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0" name="Google Shape;70;p17"/>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1" name="Google Shape;71;p17"/>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2" name="Google Shape;72;p1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3" name="Shape 73"/>
        <p:cNvGrpSpPr/>
        <p:nvPr/>
      </p:nvGrpSpPr>
      <p:grpSpPr>
        <a:xfrm>
          <a:off x="0" y="0"/>
          <a:ext cx="0" cy="0"/>
          <a:chOff x="0" y="0"/>
          <a:chExt cx="0" cy="0"/>
        </a:xfrm>
      </p:grpSpPr>
      <p:sp>
        <p:nvSpPr>
          <p:cNvPr id="74" name="Google Shape;74;p18"/>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5" name="Google Shape;75;p1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19"/>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8" name="Google Shape;78;p19"/>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79" name="Google Shape;79;p1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80" name="Shape 80"/>
        <p:cNvGrpSpPr/>
        <p:nvPr/>
      </p:nvGrpSpPr>
      <p:grpSpPr>
        <a:xfrm>
          <a:off x="0" y="0"/>
          <a:ext cx="0" cy="0"/>
          <a:chOff x="0" y="0"/>
          <a:chExt cx="0" cy="0"/>
        </a:xfrm>
      </p:grpSpPr>
      <p:sp>
        <p:nvSpPr>
          <p:cNvPr id="81" name="Google Shape;81;p20"/>
          <p:cNvSpPr txBox="1"/>
          <p:nvPr>
            <p:ph type="title"/>
          </p:nvPr>
        </p:nvSpPr>
        <p:spPr>
          <a:xfrm>
            <a:off x="490250" y="526350"/>
            <a:ext cx="57975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82" name="Google Shape;82;p2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3" name="Shape 83"/>
        <p:cNvGrpSpPr/>
        <p:nvPr/>
      </p:nvGrpSpPr>
      <p:grpSpPr>
        <a:xfrm>
          <a:off x="0" y="0"/>
          <a:ext cx="0" cy="0"/>
          <a:chOff x="0" y="0"/>
          <a:chExt cx="0" cy="0"/>
        </a:xfrm>
      </p:grpSpPr>
      <p:sp>
        <p:nvSpPr>
          <p:cNvPr id="84" name="Google Shape;84;p21"/>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 name="Google Shape;85;p21"/>
          <p:cNvCxnSpPr/>
          <p:nvPr/>
        </p:nvCxnSpPr>
        <p:spPr>
          <a:xfrm>
            <a:off x="5029675" y="4495500"/>
            <a:ext cx="468300" cy="0"/>
          </a:xfrm>
          <a:prstGeom prst="straightConnector1">
            <a:avLst/>
          </a:prstGeom>
          <a:noFill/>
          <a:ln cap="flat" cmpd="sng" w="19050">
            <a:solidFill>
              <a:schemeClr val="lt2"/>
            </a:solidFill>
            <a:prstDash val="solid"/>
            <a:round/>
            <a:headEnd len="sm" w="sm" type="none"/>
            <a:tailEnd len="sm" w="sm" type="none"/>
          </a:ln>
        </p:spPr>
      </p:cxnSp>
      <p:sp>
        <p:nvSpPr>
          <p:cNvPr id="86" name="Google Shape;86;p21"/>
          <p:cNvSpPr txBox="1"/>
          <p:nvPr>
            <p:ph type="title"/>
          </p:nvPr>
        </p:nvSpPr>
        <p:spPr>
          <a:xfrm>
            <a:off x="265500" y="1205825"/>
            <a:ext cx="4045200" cy="1509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7" name="Google Shape;87;p21"/>
          <p:cNvSpPr txBox="1"/>
          <p:nvPr>
            <p:ph idx="1" type="subTitle"/>
          </p:nvPr>
        </p:nvSpPr>
        <p:spPr>
          <a:xfrm>
            <a:off x="265500" y="2769001"/>
            <a:ext cx="4045200" cy="1345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8" name="Google Shape;88;p21"/>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0" name="Shape 90"/>
        <p:cNvGrpSpPr/>
        <p:nvPr/>
      </p:nvGrpSpPr>
      <p:grpSpPr>
        <a:xfrm>
          <a:off x="0" y="0"/>
          <a:ext cx="0" cy="0"/>
          <a:chOff x="0" y="0"/>
          <a:chExt cx="0" cy="0"/>
        </a:xfrm>
      </p:grpSpPr>
      <p:sp>
        <p:nvSpPr>
          <p:cNvPr id="91" name="Google Shape;91;p22"/>
          <p:cNvSpPr txBox="1"/>
          <p:nvPr>
            <p:ph idx="1" type="body"/>
          </p:nvPr>
        </p:nvSpPr>
        <p:spPr>
          <a:xfrm>
            <a:off x="311700" y="4236825"/>
            <a:ext cx="5998800" cy="598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2100"/>
              <a:buNone/>
              <a:defRPr sz="2100"/>
            </a:lvl1pPr>
          </a:lstStyle>
          <a:p/>
        </p:txBody>
      </p:sp>
      <p:sp>
        <p:nvSpPr>
          <p:cNvPr id="92" name="Google Shape;92;p2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3" name="Shape 93"/>
        <p:cNvGrpSpPr/>
        <p:nvPr/>
      </p:nvGrpSpPr>
      <p:grpSpPr>
        <a:xfrm>
          <a:off x="0" y="0"/>
          <a:ext cx="0" cy="0"/>
          <a:chOff x="0" y="0"/>
          <a:chExt cx="0" cy="0"/>
        </a:xfrm>
      </p:grpSpPr>
      <p:sp>
        <p:nvSpPr>
          <p:cNvPr id="94" name="Google Shape;94;p23"/>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3"/>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0"/>
              <a:buNone/>
              <a:defRPr b="1" sz="14000"/>
            </a:lvl1pPr>
            <a:lvl2pPr lvl="1" rtl="0" algn="ctr">
              <a:spcBef>
                <a:spcPts val="0"/>
              </a:spcBef>
              <a:spcAft>
                <a:spcPts val="0"/>
              </a:spcAft>
              <a:buSzPts val="14000"/>
              <a:buNone/>
              <a:defRPr b="1" sz="14000"/>
            </a:lvl2pPr>
            <a:lvl3pPr lvl="2" rtl="0" algn="ctr">
              <a:spcBef>
                <a:spcPts val="0"/>
              </a:spcBef>
              <a:spcAft>
                <a:spcPts val="0"/>
              </a:spcAft>
              <a:buSzPts val="14000"/>
              <a:buNone/>
              <a:defRPr b="1" sz="14000"/>
            </a:lvl3pPr>
            <a:lvl4pPr lvl="3" rtl="0" algn="ctr">
              <a:spcBef>
                <a:spcPts val="0"/>
              </a:spcBef>
              <a:spcAft>
                <a:spcPts val="0"/>
              </a:spcAft>
              <a:buSzPts val="14000"/>
              <a:buNone/>
              <a:defRPr b="1" sz="14000"/>
            </a:lvl4pPr>
            <a:lvl5pPr lvl="4" rtl="0" algn="ctr">
              <a:spcBef>
                <a:spcPts val="0"/>
              </a:spcBef>
              <a:spcAft>
                <a:spcPts val="0"/>
              </a:spcAft>
              <a:buSzPts val="14000"/>
              <a:buNone/>
              <a:defRPr b="1" sz="14000"/>
            </a:lvl5pPr>
            <a:lvl6pPr lvl="5" rtl="0" algn="ctr">
              <a:spcBef>
                <a:spcPts val="0"/>
              </a:spcBef>
              <a:spcAft>
                <a:spcPts val="0"/>
              </a:spcAft>
              <a:buSzPts val="14000"/>
              <a:buNone/>
              <a:defRPr b="1" sz="14000"/>
            </a:lvl6pPr>
            <a:lvl7pPr lvl="6" rtl="0" algn="ctr">
              <a:spcBef>
                <a:spcPts val="0"/>
              </a:spcBef>
              <a:spcAft>
                <a:spcPts val="0"/>
              </a:spcAft>
              <a:buSzPts val="14000"/>
              <a:buNone/>
              <a:defRPr b="1" sz="14000"/>
            </a:lvl7pPr>
            <a:lvl8pPr lvl="7" rtl="0" algn="ctr">
              <a:spcBef>
                <a:spcPts val="0"/>
              </a:spcBef>
              <a:spcAft>
                <a:spcPts val="0"/>
              </a:spcAft>
              <a:buSzPts val="14000"/>
              <a:buNone/>
              <a:defRPr b="1" sz="14000"/>
            </a:lvl8pPr>
            <a:lvl9pPr lvl="8" rtl="0" algn="ctr">
              <a:spcBef>
                <a:spcPts val="0"/>
              </a:spcBef>
              <a:spcAft>
                <a:spcPts val="0"/>
              </a:spcAft>
              <a:buSzPts val="14000"/>
              <a:buNone/>
              <a:defRPr b="1" sz="14000"/>
            </a:lvl9pPr>
          </a:lstStyle>
          <a:p>
            <a:r>
              <a:t>xx%</a:t>
            </a:r>
          </a:p>
        </p:txBody>
      </p:sp>
      <p:sp>
        <p:nvSpPr>
          <p:cNvPr id="96" name="Google Shape;96;p23"/>
          <p:cNvSpPr txBox="1"/>
          <p:nvPr>
            <p:ph idx="1" type="body"/>
          </p:nvPr>
        </p:nvSpPr>
        <p:spPr>
          <a:xfrm>
            <a:off x="311700" y="3071300"/>
            <a:ext cx="8520600" cy="901800"/>
          </a:xfrm>
          <a:prstGeom prst="rect">
            <a:avLst/>
          </a:prstGeom>
        </p:spPr>
        <p:txBody>
          <a:bodyPr anchorCtr="0" anchor="t" bIns="91425" lIns="91425" spcFirstLastPara="1" rIns="91425" wrap="square" tIns="91425">
            <a:noAutofit/>
          </a:bodyPr>
          <a:lstStyle>
            <a:lvl1pPr indent="-342900" lvl="0" marL="457200" rtl="0" algn="ctr">
              <a:spcBef>
                <a:spcPts val="0"/>
              </a:spcBef>
              <a:spcAft>
                <a:spcPts val="0"/>
              </a:spcAft>
              <a:buSzPts val="1800"/>
              <a:buChar char="●"/>
              <a:defRPr/>
            </a:lvl1pPr>
            <a:lvl2pPr indent="-317500" lvl="1" marL="914400" rtl="0" algn="ctr">
              <a:spcBef>
                <a:spcPts val="1600"/>
              </a:spcBef>
              <a:spcAft>
                <a:spcPts val="0"/>
              </a:spcAft>
              <a:buSzPts val="1400"/>
              <a:buChar char="○"/>
              <a:defRPr/>
            </a:lvl2pPr>
            <a:lvl3pPr indent="-317500" lvl="2" marL="1371600" rtl="0" algn="ctr">
              <a:spcBef>
                <a:spcPts val="1600"/>
              </a:spcBef>
              <a:spcAft>
                <a:spcPts val="0"/>
              </a:spcAft>
              <a:buSzPts val="1400"/>
              <a:buChar char="■"/>
              <a:defRPr/>
            </a:lvl3pPr>
            <a:lvl4pPr indent="-317500" lvl="3" marL="1828800" rtl="0" algn="ctr">
              <a:spcBef>
                <a:spcPts val="1600"/>
              </a:spcBef>
              <a:spcAft>
                <a:spcPts val="0"/>
              </a:spcAft>
              <a:buSzPts val="1400"/>
              <a:buChar char="●"/>
              <a:defRPr/>
            </a:lvl4pPr>
            <a:lvl5pPr indent="-317500" lvl="4" marL="2286000" rtl="0" algn="ctr">
              <a:spcBef>
                <a:spcPts val="1600"/>
              </a:spcBef>
              <a:spcAft>
                <a:spcPts val="0"/>
              </a:spcAft>
              <a:buSzPts val="1400"/>
              <a:buChar char="○"/>
              <a:defRPr/>
            </a:lvl5pPr>
            <a:lvl6pPr indent="-317500" lvl="5" marL="2743200" rtl="0" algn="ctr">
              <a:spcBef>
                <a:spcPts val="1600"/>
              </a:spcBef>
              <a:spcAft>
                <a:spcPts val="0"/>
              </a:spcAft>
              <a:buSzPts val="1400"/>
              <a:buChar char="■"/>
              <a:defRPr/>
            </a:lvl6pPr>
            <a:lvl7pPr indent="-317500" lvl="6" marL="3200400" rtl="0" algn="ctr">
              <a:spcBef>
                <a:spcPts val="1600"/>
              </a:spcBef>
              <a:spcAft>
                <a:spcPts val="0"/>
              </a:spcAft>
              <a:buSzPts val="1400"/>
              <a:buChar char="●"/>
              <a:defRPr/>
            </a:lvl7pPr>
            <a:lvl8pPr indent="-317500" lvl="7" marL="3657600" rtl="0" algn="ctr">
              <a:spcBef>
                <a:spcPts val="1600"/>
              </a:spcBef>
              <a:spcAft>
                <a:spcPts val="0"/>
              </a:spcAft>
              <a:buSzPts val="1400"/>
              <a:buChar char="○"/>
              <a:defRPr/>
            </a:lvl8pPr>
            <a:lvl9pPr indent="-317500" lvl="8" marL="4114800" rtl="0" algn="ctr">
              <a:spcBef>
                <a:spcPts val="1600"/>
              </a:spcBef>
              <a:spcAft>
                <a:spcPts val="1600"/>
              </a:spcAft>
              <a:buSzPts val="1400"/>
              <a:buChar char="■"/>
              <a:defRPr/>
            </a:lvl9pPr>
          </a:lstStyle>
          <a:p/>
        </p:txBody>
      </p:sp>
      <p:sp>
        <p:nvSpPr>
          <p:cNvPr id="97" name="Google Shape;97;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8" name="Shape 98"/>
        <p:cNvGrpSpPr/>
        <p:nvPr/>
      </p:nvGrpSpPr>
      <p:grpSpPr>
        <a:xfrm>
          <a:off x="0" y="0"/>
          <a:ext cx="0" cy="0"/>
          <a:chOff x="0" y="0"/>
          <a:chExt cx="0" cy="0"/>
        </a:xfrm>
      </p:grpSpPr>
      <p:sp>
        <p:nvSpPr>
          <p:cNvPr id="99" name="Google Shape;99;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rtl="0">
              <a:spcBef>
                <a:spcPts val="0"/>
              </a:spcBef>
              <a:spcAft>
                <a:spcPts val="0"/>
              </a:spcAft>
              <a:buSzPts val="1200"/>
              <a:buChar char="●"/>
              <a:defRPr sz="12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rtl="0">
              <a:spcBef>
                <a:spcPts val="0"/>
              </a:spcBef>
              <a:spcAft>
                <a:spcPts val="0"/>
              </a:spcAft>
              <a:buSzPts val="1800"/>
              <a:buChar char="●"/>
              <a:defRPr/>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1600"/>
              </a:spcBef>
              <a:spcAft>
                <a:spcPts val="0"/>
              </a:spcAft>
              <a:buClr>
                <a:schemeClr val="dk2"/>
              </a:buClr>
              <a:buSzPts val="1400"/>
              <a:buChar char="○"/>
              <a:defRPr>
                <a:solidFill>
                  <a:schemeClr val="dk2"/>
                </a:solidFill>
              </a:defRPr>
            </a:lvl2pPr>
            <a:lvl3pPr indent="-317500" lvl="2" marL="1371600" rtl="0">
              <a:lnSpc>
                <a:spcPct val="115000"/>
              </a:lnSpc>
              <a:spcBef>
                <a:spcPts val="1600"/>
              </a:spcBef>
              <a:spcAft>
                <a:spcPts val="0"/>
              </a:spcAft>
              <a:buClr>
                <a:schemeClr val="dk2"/>
              </a:buClr>
              <a:buSzPts val="1400"/>
              <a:buChar char="■"/>
              <a:defRPr>
                <a:solidFill>
                  <a:schemeClr val="dk2"/>
                </a:solidFill>
              </a:defRPr>
            </a:lvl3pPr>
            <a:lvl4pPr indent="-317500" lvl="3" marL="1828800" rtl="0">
              <a:lnSpc>
                <a:spcPct val="115000"/>
              </a:lnSpc>
              <a:spcBef>
                <a:spcPts val="1600"/>
              </a:spcBef>
              <a:spcAft>
                <a:spcPts val="0"/>
              </a:spcAft>
              <a:buClr>
                <a:schemeClr val="dk2"/>
              </a:buClr>
              <a:buSzPts val="1400"/>
              <a:buChar char="●"/>
              <a:defRPr>
                <a:solidFill>
                  <a:schemeClr val="dk2"/>
                </a:solidFill>
              </a:defRPr>
            </a:lvl4pPr>
            <a:lvl5pPr indent="-317500" lvl="4" marL="2286000" rtl="0">
              <a:lnSpc>
                <a:spcPct val="115000"/>
              </a:lnSpc>
              <a:spcBef>
                <a:spcPts val="1600"/>
              </a:spcBef>
              <a:spcAft>
                <a:spcPts val="0"/>
              </a:spcAft>
              <a:buClr>
                <a:schemeClr val="dk2"/>
              </a:buClr>
              <a:buSzPts val="1400"/>
              <a:buChar char="○"/>
              <a:defRPr>
                <a:solidFill>
                  <a:schemeClr val="dk2"/>
                </a:solidFill>
              </a:defRPr>
            </a:lvl5pPr>
            <a:lvl6pPr indent="-317500" lvl="5" marL="2743200" rtl="0">
              <a:lnSpc>
                <a:spcPct val="115000"/>
              </a:lnSpc>
              <a:spcBef>
                <a:spcPts val="1600"/>
              </a:spcBef>
              <a:spcAft>
                <a:spcPts val="0"/>
              </a:spcAft>
              <a:buClr>
                <a:schemeClr val="dk2"/>
              </a:buClr>
              <a:buSzPts val="1400"/>
              <a:buChar char="■"/>
              <a:defRPr>
                <a:solidFill>
                  <a:schemeClr val="dk2"/>
                </a:solidFill>
              </a:defRPr>
            </a:lvl6pPr>
            <a:lvl7pPr indent="-317500" lvl="6" marL="3200400" rtl="0">
              <a:lnSpc>
                <a:spcPct val="115000"/>
              </a:lnSpc>
              <a:spcBef>
                <a:spcPts val="1600"/>
              </a:spcBef>
              <a:spcAft>
                <a:spcPts val="0"/>
              </a:spcAft>
              <a:buClr>
                <a:schemeClr val="dk2"/>
              </a:buClr>
              <a:buSzPts val="1400"/>
              <a:buChar char="●"/>
              <a:defRPr>
                <a:solidFill>
                  <a:schemeClr val="dk2"/>
                </a:solidFill>
              </a:defRPr>
            </a:lvl7pPr>
            <a:lvl8pPr indent="-317500" lvl="7" marL="3657600" rtl="0">
              <a:lnSpc>
                <a:spcPct val="115000"/>
              </a:lnSpc>
              <a:spcBef>
                <a:spcPts val="1600"/>
              </a:spcBef>
              <a:spcAft>
                <a:spcPts val="0"/>
              </a:spcAft>
              <a:buClr>
                <a:schemeClr val="dk2"/>
              </a:buClr>
              <a:buSzPts val="1400"/>
              <a:buChar char="○"/>
              <a:defRPr>
                <a:solidFill>
                  <a:schemeClr val="dk2"/>
                </a:solidFill>
              </a:defRPr>
            </a:lvl8pPr>
            <a:lvl9pPr indent="-317500" lvl="8" marL="4114800" rtl="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rt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rtl="0">
              <a:lnSpc>
                <a:spcPct val="115000"/>
              </a:lnSpc>
              <a:spcBef>
                <a:spcPts val="160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rtl="0">
              <a:lnSpc>
                <a:spcPct val="115000"/>
              </a:lnSpc>
              <a:spcBef>
                <a:spcPts val="1600"/>
              </a:spcBef>
              <a:spcAft>
                <a:spcPts val="160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1"/>
                </a:solidFill>
                <a:latin typeface="Proxima Nova"/>
                <a:ea typeface="Proxima Nova"/>
                <a:cs typeface="Proxima Nova"/>
                <a:sym typeface="Proxima Nova"/>
              </a:defRPr>
            </a:lvl1pPr>
            <a:lvl2pPr lvl="1" rtl="0" algn="r">
              <a:buNone/>
              <a:defRPr sz="1000">
                <a:solidFill>
                  <a:schemeClr val="dk1"/>
                </a:solidFill>
                <a:latin typeface="Proxima Nova"/>
                <a:ea typeface="Proxima Nova"/>
                <a:cs typeface="Proxima Nova"/>
                <a:sym typeface="Proxima Nova"/>
              </a:defRPr>
            </a:lvl2pPr>
            <a:lvl3pPr lvl="2" rtl="0" algn="r">
              <a:buNone/>
              <a:defRPr sz="1000">
                <a:solidFill>
                  <a:schemeClr val="dk1"/>
                </a:solidFill>
                <a:latin typeface="Proxima Nova"/>
                <a:ea typeface="Proxima Nova"/>
                <a:cs typeface="Proxima Nova"/>
                <a:sym typeface="Proxima Nova"/>
              </a:defRPr>
            </a:lvl3pPr>
            <a:lvl4pPr lvl="3" rtl="0" algn="r">
              <a:buNone/>
              <a:defRPr sz="1000">
                <a:solidFill>
                  <a:schemeClr val="dk1"/>
                </a:solidFill>
                <a:latin typeface="Proxima Nova"/>
                <a:ea typeface="Proxima Nova"/>
                <a:cs typeface="Proxima Nova"/>
                <a:sym typeface="Proxima Nova"/>
              </a:defRPr>
            </a:lvl4pPr>
            <a:lvl5pPr lvl="4" rtl="0" algn="r">
              <a:buNone/>
              <a:defRPr sz="1000">
                <a:solidFill>
                  <a:schemeClr val="dk1"/>
                </a:solidFill>
                <a:latin typeface="Proxima Nova"/>
                <a:ea typeface="Proxima Nova"/>
                <a:cs typeface="Proxima Nova"/>
                <a:sym typeface="Proxima Nova"/>
              </a:defRPr>
            </a:lvl5pPr>
            <a:lvl6pPr lvl="5" rtl="0" algn="r">
              <a:buNone/>
              <a:defRPr sz="1000">
                <a:solidFill>
                  <a:schemeClr val="dk1"/>
                </a:solidFill>
                <a:latin typeface="Proxima Nova"/>
                <a:ea typeface="Proxima Nova"/>
                <a:cs typeface="Proxima Nova"/>
                <a:sym typeface="Proxima Nova"/>
              </a:defRPr>
            </a:lvl6pPr>
            <a:lvl7pPr lvl="6" rtl="0" algn="r">
              <a:buNone/>
              <a:defRPr sz="1000">
                <a:solidFill>
                  <a:schemeClr val="dk1"/>
                </a:solidFill>
                <a:latin typeface="Proxima Nova"/>
                <a:ea typeface="Proxima Nova"/>
                <a:cs typeface="Proxima Nova"/>
                <a:sym typeface="Proxima Nova"/>
              </a:defRPr>
            </a:lvl7pPr>
            <a:lvl8pPr lvl="7" rtl="0" algn="r">
              <a:buNone/>
              <a:defRPr sz="1000">
                <a:solidFill>
                  <a:schemeClr val="dk1"/>
                </a:solidFill>
                <a:latin typeface="Proxima Nova"/>
                <a:ea typeface="Proxima Nova"/>
                <a:cs typeface="Proxima Nova"/>
                <a:sym typeface="Proxima Nova"/>
              </a:defRPr>
            </a:lvl8pPr>
            <a:lvl9pPr lvl="8" rtl="0"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8.png"/><Relationship Id="rId4" Type="http://schemas.openxmlformats.org/officeDocument/2006/relationships/image" Target="../media/image6.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pic>
        <p:nvPicPr>
          <p:cNvPr descr="White cloud in front of dark blue star-filled sky" id="104" name="Google Shape;104;p25"/>
          <p:cNvPicPr preferRelativeResize="0"/>
          <p:nvPr/>
        </p:nvPicPr>
        <p:blipFill rotWithShape="1">
          <a:blip r:embed="rId3">
            <a:alphaModFix/>
          </a:blip>
          <a:srcRect b="17067" l="0" r="1719" t="0"/>
          <a:stretch/>
        </p:blipFill>
        <p:spPr>
          <a:xfrm>
            <a:off x="0" y="0"/>
            <a:ext cx="9144001" cy="5143500"/>
          </a:xfrm>
          <a:prstGeom prst="rect">
            <a:avLst/>
          </a:prstGeom>
          <a:noFill/>
          <a:ln>
            <a:noFill/>
          </a:ln>
        </p:spPr>
      </p:pic>
      <p:sp>
        <p:nvSpPr>
          <p:cNvPr id="105" name="Google Shape;105;p25"/>
          <p:cNvSpPr txBox="1"/>
          <p:nvPr>
            <p:ph type="ctrTitle"/>
          </p:nvPr>
        </p:nvSpPr>
        <p:spPr>
          <a:xfrm>
            <a:off x="136925" y="1185450"/>
            <a:ext cx="3814200" cy="1588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700">
                <a:latin typeface="Roboto"/>
                <a:ea typeface="Roboto"/>
                <a:cs typeface="Roboto"/>
                <a:sym typeface="Roboto"/>
              </a:rPr>
              <a:t>DATA MINING TECHNIQUES FOR CANCER DISEASE DIAGNOSIS AND PROGNOSIS</a:t>
            </a:r>
            <a:endParaRPr sz="6000"/>
          </a:p>
        </p:txBody>
      </p:sp>
      <p:sp>
        <p:nvSpPr>
          <p:cNvPr id="106" name="Google Shape;106;p25"/>
          <p:cNvSpPr txBox="1"/>
          <p:nvPr>
            <p:ph idx="1" type="subTitle"/>
          </p:nvPr>
        </p:nvSpPr>
        <p:spPr>
          <a:xfrm>
            <a:off x="79425" y="3555875"/>
            <a:ext cx="4920300" cy="630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By TANUJA REDDY</a:t>
            </a:r>
            <a:endParaRPr/>
          </a:p>
          <a:p>
            <a:pPr indent="0" lvl="0" marL="0" rtl="0" algn="l">
              <a:spcBef>
                <a:spcPts val="0"/>
              </a:spcBef>
              <a:spcAft>
                <a:spcPts val="0"/>
              </a:spcAft>
              <a:buNone/>
            </a:pPr>
            <a:r>
              <a:rPr lang="en"/>
              <a:t> MALIGIREDDY</a:t>
            </a:r>
            <a:endParaRPr/>
          </a:p>
        </p:txBody>
      </p:sp>
      <p:cxnSp>
        <p:nvCxnSpPr>
          <p:cNvPr id="107" name="Google Shape;107;p25"/>
          <p:cNvCxnSpPr/>
          <p:nvPr/>
        </p:nvCxnSpPr>
        <p:spPr>
          <a:xfrm>
            <a:off x="615150" y="2998025"/>
            <a:ext cx="500400" cy="0"/>
          </a:xfrm>
          <a:prstGeom prst="straightConnector1">
            <a:avLst/>
          </a:prstGeom>
          <a:noFill/>
          <a:ln cap="flat" cmpd="sng" w="19050">
            <a:solidFill>
              <a:schemeClr val="lt1"/>
            </a:solidFill>
            <a:prstDash val="solid"/>
            <a:round/>
            <a:headEnd len="med" w="med" type="none"/>
            <a:tailEnd len="med" w="med" type="none"/>
          </a:ln>
        </p:spPr>
      </p:cxnSp>
      <p:pic>
        <p:nvPicPr>
          <p:cNvPr id="108" name="Google Shape;108;p25"/>
          <p:cNvPicPr preferRelativeResize="0"/>
          <p:nvPr/>
        </p:nvPicPr>
        <p:blipFill>
          <a:blip r:embed="rId4">
            <a:alphaModFix/>
          </a:blip>
          <a:stretch>
            <a:fillRect/>
          </a:stretch>
        </p:blipFill>
        <p:spPr>
          <a:xfrm>
            <a:off x="3433800" y="0"/>
            <a:ext cx="5710200" cy="51434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34"/>
          <p:cNvSpPr txBox="1"/>
          <p:nvPr>
            <p:ph type="title"/>
          </p:nvPr>
        </p:nvSpPr>
        <p:spPr>
          <a:xfrm>
            <a:off x="311700" y="28390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300">
                <a:solidFill>
                  <a:srgbClr val="292929"/>
                </a:solidFill>
                <a:highlight>
                  <a:srgbClr val="FFFFFF"/>
                </a:highlight>
                <a:latin typeface="Times New Roman"/>
                <a:ea typeface="Times New Roman"/>
                <a:cs typeface="Times New Roman"/>
                <a:sym typeface="Times New Roman"/>
              </a:rPr>
              <a:t>Prognosis of Breast Cancer Patients’ Survival Rates: Naive Bayes Classifier</a:t>
            </a:r>
            <a:endParaRPr b="1" sz="2300">
              <a:solidFill>
                <a:srgbClr val="292929"/>
              </a:solidFill>
              <a:highlight>
                <a:srgbClr val="FFFFFF"/>
              </a:highlight>
              <a:latin typeface="Times New Roman"/>
              <a:ea typeface="Times New Roman"/>
              <a:cs typeface="Times New Roman"/>
              <a:sym typeface="Times New Roman"/>
            </a:endParaRPr>
          </a:p>
          <a:p>
            <a:pPr indent="0" lvl="0" marL="0" rtl="0" algn="l">
              <a:lnSpc>
                <a:spcPct val="115000"/>
              </a:lnSpc>
              <a:spcBef>
                <a:spcPts val="0"/>
              </a:spcBef>
              <a:spcAft>
                <a:spcPts val="0"/>
              </a:spcAft>
              <a:buNone/>
            </a:pPr>
            <a:r>
              <a:t/>
            </a:r>
            <a:endParaRPr b="1" sz="1100">
              <a:solidFill>
                <a:srgbClr val="000000"/>
              </a:solidFill>
              <a:latin typeface="Arial"/>
              <a:ea typeface="Arial"/>
              <a:cs typeface="Arial"/>
              <a:sym typeface="Arial"/>
            </a:endParaRPr>
          </a:p>
          <a:p>
            <a:pPr indent="0" lvl="0" marL="0" rtl="0" algn="l">
              <a:spcBef>
                <a:spcPts val="0"/>
              </a:spcBef>
              <a:spcAft>
                <a:spcPts val="0"/>
              </a:spcAft>
              <a:buNone/>
            </a:pPr>
            <a:r>
              <a:t/>
            </a:r>
            <a:endParaRPr b="1" sz="1500">
              <a:solidFill>
                <a:srgbClr val="292929"/>
              </a:solidFill>
              <a:highlight>
                <a:srgbClr val="FFFFFF"/>
              </a:highlight>
              <a:latin typeface="Georgia"/>
              <a:ea typeface="Georgia"/>
              <a:cs typeface="Georgia"/>
              <a:sym typeface="Georgia"/>
            </a:endParaRPr>
          </a:p>
        </p:txBody>
      </p:sp>
      <p:sp>
        <p:nvSpPr>
          <p:cNvPr id="168" name="Google Shape;168;p34"/>
          <p:cNvSpPr txBox="1"/>
          <p:nvPr>
            <p:ph idx="1" type="body"/>
          </p:nvPr>
        </p:nvSpPr>
        <p:spPr>
          <a:xfrm>
            <a:off x="311700" y="1152475"/>
            <a:ext cx="8520600" cy="36732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300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Based on analysis of three data mining techniques — Naive Bayes, back-propagated neural network, and C4.5 decision tree algorithms — used to predict the survivability rate of breast cancer patients in a newer version of the SEER database with two additional fields — Vital Status Recode (VSR), and the Cause of Death (COD) it is found that C4.5 algorithm has a much better performance than the other two techniques.</a:t>
            </a:r>
            <a:endParaRPr sz="1600">
              <a:solidFill>
                <a:srgbClr val="292929"/>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100">
              <a:solidFill>
                <a:srgbClr val="000000"/>
              </a:solidFill>
              <a:latin typeface="Arial"/>
              <a:ea typeface="Arial"/>
              <a:cs typeface="Arial"/>
              <a:sym typeface="Arial"/>
            </a:endParaRPr>
          </a:p>
          <a:p>
            <a:pPr indent="0" lvl="0" marL="0" rtl="0" algn="l">
              <a:spcBef>
                <a:spcPts val="0"/>
              </a:spcBef>
              <a:spcAft>
                <a:spcPts val="1600"/>
              </a:spcAft>
              <a:buNone/>
            </a:pPr>
            <a:r>
              <a:t/>
            </a:r>
            <a:endParaRPr/>
          </a:p>
        </p:txBody>
      </p:sp>
      <p:pic>
        <p:nvPicPr>
          <p:cNvPr id="169" name="Google Shape;169;p34"/>
          <p:cNvPicPr preferRelativeResize="0"/>
          <p:nvPr/>
        </p:nvPicPr>
        <p:blipFill>
          <a:blip r:embed="rId3">
            <a:alphaModFix/>
          </a:blip>
          <a:stretch>
            <a:fillRect/>
          </a:stretch>
        </p:blipFill>
        <p:spPr>
          <a:xfrm>
            <a:off x="2797125" y="3287400"/>
            <a:ext cx="3371850" cy="1181100"/>
          </a:xfrm>
          <a:prstGeom prst="rect">
            <a:avLst/>
          </a:prstGeom>
          <a:noFill/>
          <a:ln>
            <a:noFill/>
          </a:ln>
        </p:spPr>
      </p:pic>
      <p:sp>
        <p:nvSpPr>
          <p:cNvPr id="170" name="Google Shape;170;p34"/>
          <p:cNvSpPr txBox="1"/>
          <p:nvPr/>
        </p:nvSpPr>
        <p:spPr>
          <a:xfrm>
            <a:off x="2983050" y="3216700"/>
            <a:ext cx="3000000" cy="3000000"/>
          </a:xfrm>
          <a:prstGeom prst="rect">
            <a:avLst/>
          </a:prstGeom>
          <a:noFill/>
          <a:ln>
            <a:noFill/>
          </a:ln>
        </p:spPr>
        <p:txBody>
          <a:bodyPr anchorCtr="0" anchor="ctr" bIns="91425" lIns="91425" spcFirstLastPara="1" rIns="91425" wrap="square" tIns="91425">
            <a:noAutofit/>
          </a:bodyPr>
          <a:lstStyle/>
          <a:p>
            <a:pPr indent="457200" lvl="0" marL="0" rtl="0" algn="l">
              <a:lnSpc>
                <a:spcPct val="115000"/>
              </a:lnSpc>
              <a:spcBef>
                <a:spcPts val="4200"/>
              </a:spcBef>
              <a:spcAft>
                <a:spcPts val="0"/>
              </a:spcAft>
              <a:buNone/>
            </a:pPr>
            <a:r>
              <a:rPr lang="en" sz="1050">
                <a:solidFill>
                  <a:srgbClr val="757575"/>
                </a:solidFill>
                <a:highlight>
                  <a:srgbClr val="FFFFFF"/>
                </a:highlight>
              </a:rPr>
              <a:t> Accuracy of Cancer Dataset</a:t>
            </a:r>
            <a:endParaRPr sz="1050">
              <a:solidFill>
                <a:srgbClr val="757575"/>
              </a:solidFill>
              <a:highlight>
                <a:srgbClr val="FFFFFF"/>
              </a:highlight>
            </a:endParaRPr>
          </a:p>
          <a:p>
            <a:pPr indent="0" lvl="0" marL="0" rtl="0" algn="l">
              <a:lnSpc>
                <a:spcPct val="115000"/>
              </a:lnSpc>
              <a:spcBef>
                <a:spcPts val="4200"/>
              </a:spcBef>
              <a:spcAft>
                <a:spcPts val="0"/>
              </a:spcAft>
              <a:buNone/>
            </a:pPr>
            <a:r>
              <a:t/>
            </a:r>
            <a:endParaRPr sz="1100">
              <a:highlight>
                <a:srgbClr val="FFFFFF"/>
              </a:highlight>
              <a:latin typeface="Roboto"/>
              <a:ea typeface="Roboto"/>
              <a:cs typeface="Roboto"/>
              <a:sym typeface="Robo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rgbClr val="292929"/>
                </a:solidFill>
                <a:highlight>
                  <a:srgbClr val="FFFFFF"/>
                </a:highlight>
                <a:latin typeface="Times New Roman"/>
                <a:ea typeface="Times New Roman"/>
                <a:cs typeface="Times New Roman"/>
                <a:sym typeface="Times New Roman"/>
              </a:rPr>
              <a:t>Support Vector Machines and Logistic Regression</a:t>
            </a:r>
            <a:endParaRPr sz="3900">
              <a:latin typeface="Times New Roman"/>
              <a:ea typeface="Times New Roman"/>
              <a:cs typeface="Times New Roman"/>
              <a:sym typeface="Times New Roman"/>
            </a:endParaRPr>
          </a:p>
        </p:txBody>
      </p:sp>
      <p:sp>
        <p:nvSpPr>
          <p:cNvPr id="176" name="Google Shape;176;p35"/>
          <p:cNvSpPr txBox="1"/>
          <p:nvPr>
            <p:ph idx="1" type="body"/>
          </p:nvPr>
        </p:nvSpPr>
        <p:spPr>
          <a:xfrm>
            <a:off x="311700" y="1152475"/>
            <a:ext cx="8520600" cy="38022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The main goal is to use data mining techniques to try to identify breast cancer patients for whom treatment increases survival time. Based on the study, the 6-feature space consists of one pathology feature and five cytological features.</a:t>
            </a:r>
            <a:endParaRPr sz="1600">
              <a:solidFill>
                <a:srgbClr val="292929"/>
              </a:solidFill>
              <a:highlight>
                <a:srgbClr val="FFFFFF"/>
              </a:highlight>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lnSpc>
                <a:spcPct val="100000"/>
              </a:lnSpc>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Based on our analysis of the survival curve, these findings imply that patients in the Good group shouldn’t take chemotherapy, but those in the Intermediate group should.</a:t>
            </a:r>
            <a:endParaRPr sz="1600">
              <a:solidFill>
                <a:srgbClr val="292929"/>
              </a:solidFill>
              <a:highlight>
                <a:srgbClr val="FFFFFF"/>
              </a:highlight>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lnSpc>
                <a:spcPct val="100000"/>
              </a:lnSpc>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Logistic Regression: </a:t>
            </a:r>
            <a:r>
              <a:rPr lang="en" sz="1600">
                <a:solidFill>
                  <a:srgbClr val="292929"/>
                </a:solidFill>
                <a:highlight>
                  <a:srgbClr val="FFFFFF"/>
                </a:highlight>
                <a:latin typeface="Times New Roman"/>
                <a:ea typeface="Times New Roman"/>
                <a:cs typeface="Times New Roman"/>
                <a:sym typeface="Times New Roman"/>
              </a:rPr>
              <a:t>The final dataset, which had 202,932 records and 17 variables, was created after employing these data preparation and cleaning techniques.</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lnSpc>
                <a:spcPct val="100000"/>
              </a:lnSpc>
              <a:spcBef>
                <a:spcPts val="160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Classification accuracy, sensitivity, and specificity were used to evaluate the models</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lnSpc>
                <a:spcPct val="100000"/>
              </a:lnSpc>
              <a:spcBef>
                <a:spcPts val="1600"/>
              </a:spcBef>
              <a:spcAft>
                <a:spcPts val="160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The logistic regression model had a classification accuracy of 0.8920, a sensitivity of 0.9017, and a specificity of 0.8786. </a:t>
            </a:r>
            <a:endParaRPr sz="1600">
              <a:solidFill>
                <a:srgbClr val="292929"/>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0" name="Shape 180"/>
        <p:cNvGrpSpPr/>
        <p:nvPr/>
      </p:nvGrpSpPr>
      <p:grpSpPr>
        <a:xfrm>
          <a:off x="0" y="0"/>
          <a:ext cx="0" cy="0"/>
          <a:chOff x="0" y="0"/>
          <a:chExt cx="0" cy="0"/>
        </a:xfrm>
      </p:grpSpPr>
      <p:sp>
        <p:nvSpPr>
          <p:cNvPr id="181" name="Google Shape;181;p3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500">
                <a:solidFill>
                  <a:srgbClr val="292929"/>
                </a:solidFill>
                <a:highlight>
                  <a:srgbClr val="FFFFFF"/>
                </a:highlight>
                <a:latin typeface="Times New Roman"/>
                <a:ea typeface="Times New Roman"/>
                <a:cs typeface="Times New Roman"/>
                <a:sym typeface="Times New Roman"/>
              </a:rPr>
              <a:t>Poor Prognosis and Good Prognosis: Bayesian Networks</a:t>
            </a:r>
            <a:endParaRPr sz="3800">
              <a:latin typeface="Times New Roman"/>
              <a:ea typeface="Times New Roman"/>
              <a:cs typeface="Times New Roman"/>
              <a:sym typeface="Times New Roman"/>
            </a:endParaRPr>
          </a:p>
        </p:txBody>
      </p:sp>
      <p:sp>
        <p:nvSpPr>
          <p:cNvPr id="182" name="Google Shape;182;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An interface is created for the radiologists to engage with the project’s Bayesian network learning algorithm in experiments to deploy the Bayesian Belief Network for automated breast cancer detection support tools and computer-aided detection in mammography. </a:t>
            </a:r>
            <a:endParaRPr sz="1600">
              <a:solidFill>
                <a:srgbClr val="292929"/>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The publicly available data on breast cancer patients is afterward divided into two prognostic groups by combining clinical and microarray data. </a:t>
            </a:r>
            <a:endParaRPr sz="1600">
              <a:solidFill>
                <a:srgbClr val="292929"/>
              </a:solidFill>
              <a:highlight>
                <a:srgbClr val="FFFFFF"/>
              </a:highlight>
              <a:latin typeface="Times New Roman"/>
              <a:ea typeface="Times New Roman"/>
              <a:cs typeface="Times New Roman"/>
              <a:sym typeface="Times New Roman"/>
            </a:endParaRPr>
          </a:p>
          <a:p>
            <a:pPr indent="0" lvl="0" marL="457200" rtl="0" algn="l">
              <a:spcBef>
                <a:spcPts val="0"/>
              </a:spcBef>
              <a:spcAft>
                <a:spcPts val="0"/>
              </a:spcAft>
              <a:buNone/>
            </a:pPr>
            <a:r>
              <a:t/>
            </a:r>
            <a:endParaRPr sz="1600">
              <a:solidFill>
                <a:srgbClr val="292929"/>
              </a:solidFill>
              <a:highlight>
                <a:srgbClr val="FFFFFF"/>
              </a:highlight>
              <a:latin typeface="Times New Roman"/>
              <a:ea typeface="Times New Roman"/>
              <a:cs typeface="Times New Roman"/>
              <a:sym typeface="Times New Roman"/>
            </a:endParaRPr>
          </a:p>
          <a:p>
            <a:pPr indent="-323850" lvl="0" marL="457200" rtl="0" algn="l">
              <a:spcBef>
                <a:spcPts val="0"/>
              </a:spcBef>
              <a:spcAft>
                <a:spcPts val="0"/>
              </a:spcAft>
              <a:buClr>
                <a:srgbClr val="292929"/>
              </a:buClr>
              <a:buSzPts val="1500"/>
              <a:buFont typeface="Georgia"/>
              <a:buChar char="●"/>
            </a:pPr>
            <a:r>
              <a:rPr lang="en" sz="1600">
                <a:solidFill>
                  <a:srgbClr val="292929"/>
                </a:solidFill>
                <a:highlight>
                  <a:srgbClr val="FFFFFF"/>
                </a:highlight>
                <a:latin typeface="Times New Roman"/>
                <a:ea typeface="Times New Roman"/>
                <a:cs typeface="Times New Roman"/>
                <a:sym typeface="Times New Roman"/>
              </a:rPr>
              <a:t>The prognosis for lymph node-negative breast cancer is what is being predicted. A bad prognosis is one in which the disease returns within 5 years of diagnosis, whereas a good prognosis is one in which at least 5 years pass without the presence of the disease.</a:t>
            </a:r>
            <a:r>
              <a:rPr lang="en" sz="1500">
                <a:solidFill>
                  <a:srgbClr val="292929"/>
                </a:solidFill>
                <a:highlight>
                  <a:srgbClr val="FFFFFF"/>
                </a:highlight>
                <a:latin typeface="Georgia"/>
                <a:ea typeface="Georgia"/>
                <a:cs typeface="Georgia"/>
                <a:sym typeface="Georgia"/>
              </a:rPr>
              <a:t> </a:t>
            </a:r>
            <a:endParaRPr sz="1500">
              <a:solidFill>
                <a:srgbClr val="292929"/>
              </a:solidFill>
              <a:highlight>
                <a:srgbClr val="FFFFFF"/>
              </a:highlight>
              <a:latin typeface="Georgia"/>
              <a:ea typeface="Georgia"/>
              <a:cs typeface="Georgia"/>
              <a:sym typeface="Georgi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37"/>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a:latin typeface="Times New Roman"/>
                <a:ea typeface="Times New Roman"/>
                <a:cs typeface="Times New Roman"/>
                <a:sym typeface="Times New Roman"/>
              </a:rPr>
              <a:t>Conclusion and Future Work</a:t>
            </a:r>
            <a:endParaRPr b="1" sz="3000">
              <a:latin typeface="Times New Roman"/>
              <a:ea typeface="Times New Roman"/>
              <a:cs typeface="Times New Roman"/>
              <a:sym typeface="Times New Roman"/>
            </a:endParaRPr>
          </a:p>
        </p:txBody>
      </p:sp>
      <p:sp>
        <p:nvSpPr>
          <p:cNvPr id="188" name="Google Shape;188;p37"/>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292929"/>
              </a:buClr>
              <a:buSzPts val="1600"/>
              <a:buFont typeface="Georgia"/>
              <a:buChar char="●"/>
            </a:pPr>
            <a:r>
              <a:rPr b="1" lang="en" sz="1600">
                <a:solidFill>
                  <a:srgbClr val="292929"/>
                </a:solidFill>
                <a:highlight>
                  <a:srgbClr val="FFFFFF"/>
                </a:highlight>
                <a:latin typeface="Times New Roman"/>
                <a:ea typeface="Times New Roman"/>
                <a:cs typeface="Times New Roman"/>
                <a:sym typeface="Times New Roman"/>
              </a:rPr>
              <a:t>Decision tree</a:t>
            </a:r>
            <a:r>
              <a:rPr lang="en" sz="1600">
                <a:solidFill>
                  <a:srgbClr val="292929"/>
                </a:solidFill>
                <a:highlight>
                  <a:srgbClr val="FFFFFF"/>
                </a:highlight>
                <a:latin typeface="Times New Roman"/>
                <a:ea typeface="Times New Roman"/>
                <a:cs typeface="Times New Roman"/>
                <a:sym typeface="Times New Roman"/>
              </a:rPr>
              <a:t> is determined to be the best predictor among the various data mining classifiers and soft computing techniques, with </a:t>
            </a:r>
            <a:r>
              <a:rPr b="1" lang="en" sz="1600">
                <a:solidFill>
                  <a:srgbClr val="292929"/>
                </a:solidFill>
                <a:highlight>
                  <a:srgbClr val="FFFFFF"/>
                </a:highlight>
                <a:latin typeface="Times New Roman"/>
                <a:ea typeface="Times New Roman"/>
                <a:cs typeface="Times New Roman"/>
                <a:sym typeface="Times New Roman"/>
              </a:rPr>
              <a:t>93.62%</a:t>
            </a:r>
            <a:r>
              <a:rPr lang="en" sz="1600">
                <a:solidFill>
                  <a:srgbClr val="292929"/>
                </a:solidFill>
                <a:highlight>
                  <a:srgbClr val="FFFFFF"/>
                </a:highlight>
                <a:latin typeface="Times New Roman"/>
                <a:ea typeface="Times New Roman"/>
                <a:cs typeface="Times New Roman"/>
                <a:sym typeface="Times New Roman"/>
              </a:rPr>
              <a:t> Accuracy. </a:t>
            </a:r>
            <a:endParaRPr sz="1600">
              <a:solidFill>
                <a:srgbClr val="292929"/>
              </a:solidFill>
              <a:highlight>
                <a:srgbClr val="FFFFFF"/>
              </a:highlight>
              <a:latin typeface="Times New Roman"/>
              <a:ea typeface="Times New Roman"/>
              <a:cs typeface="Times New Roman"/>
              <a:sym typeface="Times New Roman"/>
            </a:endParaRPr>
          </a:p>
          <a:p>
            <a:pPr indent="0" lvl="0" marL="457200" rtl="0" algn="l">
              <a:spcBef>
                <a:spcPts val="0"/>
              </a:spcBef>
              <a:spcAft>
                <a:spcPts val="0"/>
              </a:spcAft>
              <a:buNone/>
            </a:pPr>
            <a:r>
              <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The predictor can be used to create a web application in the future that will accept the predictor variables and automated method.</a:t>
            </a:r>
            <a:endParaRPr sz="1600">
              <a:solidFill>
                <a:srgbClr val="292929"/>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spcBef>
                <a:spcPts val="0"/>
              </a:spcBef>
              <a:spcAft>
                <a:spcPts val="0"/>
              </a:spcAft>
              <a:buClr>
                <a:srgbClr val="292929"/>
              </a:buClr>
              <a:buSzPts val="1600"/>
              <a:buFont typeface="Georgia"/>
              <a:buChar char="●"/>
            </a:pPr>
            <a:r>
              <a:rPr lang="en" sz="1600">
                <a:solidFill>
                  <a:srgbClr val="292929"/>
                </a:solidFill>
                <a:highlight>
                  <a:srgbClr val="FFFFFF"/>
                </a:highlight>
                <a:latin typeface="Times New Roman"/>
                <a:ea typeface="Times New Roman"/>
                <a:cs typeface="Times New Roman"/>
                <a:sym typeface="Times New Roman"/>
              </a:rPr>
              <a:t>The </a:t>
            </a:r>
            <a:r>
              <a:rPr b="1" lang="en" sz="1600">
                <a:solidFill>
                  <a:srgbClr val="292929"/>
                </a:solidFill>
                <a:highlight>
                  <a:srgbClr val="FFFFFF"/>
                </a:highlight>
                <a:latin typeface="Times New Roman"/>
                <a:ea typeface="Times New Roman"/>
                <a:cs typeface="Times New Roman"/>
                <a:sym typeface="Times New Roman"/>
              </a:rPr>
              <a:t>Bayesian network </a:t>
            </a:r>
            <a:r>
              <a:rPr lang="en" sz="1600">
                <a:solidFill>
                  <a:srgbClr val="292929"/>
                </a:solidFill>
                <a:highlight>
                  <a:srgbClr val="FFFFFF"/>
                </a:highlight>
                <a:latin typeface="Times New Roman"/>
                <a:ea typeface="Times New Roman"/>
                <a:cs typeface="Times New Roman"/>
                <a:sym typeface="Times New Roman"/>
              </a:rPr>
              <a:t>has proven to be a successful method for medical prediction, particularly for the diagnosis and prognosis of Breast cancer. In the future, this framework can be used to build web-based apps.</a:t>
            </a:r>
            <a:endParaRPr sz="1600">
              <a:solidFill>
                <a:srgbClr val="292929"/>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600"/>
              <a:t>Data Mining in Healthcare</a:t>
            </a:r>
            <a:endParaRPr sz="3600"/>
          </a:p>
        </p:txBody>
      </p:sp>
      <p:sp>
        <p:nvSpPr>
          <p:cNvPr id="114" name="Google Shape;114;p26"/>
          <p:cNvSpPr txBox="1"/>
          <p:nvPr>
            <p:ph idx="1" type="body"/>
          </p:nvPr>
        </p:nvSpPr>
        <p:spPr>
          <a:xfrm>
            <a:off x="311700" y="1396375"/>
            <a:ext cx="8520600" cy="3172500"/>
          </a:xfrm>
          <a:prstGeom prst="rect">
            <a:avLst/>
          </a:prstGeom>
        </p:spPr>
        <p:txBody>
          <a:bodyPr anchorCtr="0" anchor="t" bIns="91425" lIns="91425" spcFirstLastPara="1" rIns="91425" wrap="square" tIns="91425">
            <a:noAutofit/>
          </a:bodyPr>
          <a:lstStyle/>
          <a:p>
            <a:pPr indent="-355600" lvl="0" marL="457200" rtl="0" algn="l">
              <a:spcBef>
                <a:spcPts val="0"/>
              </a:spcBef>
              <a:spcAft>
                <a:spcPts val="0"/>
              </a:spcAft>
              <a:buSzPts val="2000"/>
              <a:buFont typeface="Times New Roman"/>
              <a:buChar char="●"/>
            </a:pPr>
            <a:r>
              <a:rPr lang="en" sz="2000">
                <a:solidFill>
                  <a:srgbClr val="333333"/>
                </a:solidFill>
                <a:highlight>
                  <a:srgbClr val="FFFFFF"/>
                </a:highlight>
                <a:latin typeface="Times New Roman"/>
                <a:ea typeface="Times New Roman"/>
                <a:cs typeface="Times New Roman"/>
                <a:sym typeface="Times New Roman"/>
              </a:rPr>
              <a:t>Data mining is a multidisciplinary field at the intersection of database technology, statistics, ML, and pattern recognition that profits from all these disciplines</a:t>
            </a:r>
            <a:endParaRPr sz="2000">
              <a:latin typeface="Times New Roman"/>
              <a:ea typeface="Times New Roman"/>
              <a:cs typeface="Times New Roman"/>
              <a:sym typeface="Times New Roman"/>
            </a:endParaRPr>
          </a:p>
          <a:p>
            <a:pPr indent="-355600" lvl="0" marL="457200" rtl="0" algn="l">
              <a:spcBef>
                <a:spcPts val="0"/>
              </a:spcBef>
              <a:spcAft>
                <a:spcPts val="0"/>
              </a:spcAft>
              <a:buClr>
                <a:schemeClr val="dk1"/>
              </a:buClr>
              <a:buSzPts val="2000"/>
              <a:buFont typeface="Times New Roman"/>
              <a:buChar char="●"/>
            </a:pPr>
            <a:r>
              <a:rPr lang="en" sz="2000">
                <a:solidFill>
                  <a:schemeClr val="dk1"/>
                </a:solidFill>
                <a:latin typeface="Times New Roman"/>
                <a:ea typeface="Times New Roman"/>
                <a:cs typeface="Times New Roman"/>
                <a:sym typeface="Times New Roman"/>
              </a:rPr>
              <a:t>Data mining in healthcare are being used mainly for predicting various diseases as well as in assisting for diagnosis for the doctors in making their clinical decision</a:t>
            </a:r>
            <a:endParaRPr sz="2000">
              <a:solidFill>
                <a:schemeClr val="dk1"/>
              </a:solidFill>
              <a:latin typeface="Times New Roman"/>
              <a:ea typeface="Times New Roman"/>
              <a:cs typeface="Times New Roman"/>
              <a:sym typeface="Times New Roman"/>
            </a:endParaRPr>
          </a:p>
          <a:p>
            <a:pPr indent="-355600" lvl="0" marL="457200" rtl="0" algn="l">
              <a:spcBef>
                <a:spcPts val="0"/>
              </a:spcBef>
              <a:spcAft>
                <a:spcPts val="0"/>
              </a:spcAft>
              <a:buSzPts val="2000"/>
              <a:buFont typeface="Times New Roman"/>
              <a:buChar char="●"/>
            </a:pPr>
            <a:r>
              <a:rPr lang="en" sz="2000">
                <a:solidFill>
                  <a:srgbClr val="333333"/>
                </a:solidFill>
                <a:highlight>
                  <a:srgbClr val="FFFFFF"/>
                </a:highlight>
                <a:latin typeface="Times New Roman"/>
                <a:ea typeface="Times New Roman"/>
                <a:cs typeface="Times New Roman"/>
                <a:sym typeface="Times New Roman"/>
              </a:rPr>
              <a:t>Data mining based on clinical big data can produce effective and valuable knowledge, which is essential for accurate evaluation of treatment effectiveness and risk assessment</a:t>
            </a:r>
            <a:endParaRPr sz="2000">
              <a:latin typeface="Times New Roman"/>
              <a:ea typeface="Times New Roman"/>
              <a:cs typeface="Times New Roman"/>
              <a:sym typeface="Times New Roman"/>
            </a:endParaRPr>
          </a:p>
          <a:p>
            <a:pPr indent="0" lvl="0" marL="0" rtl="0" algn="l">
              <a:spcBef>
                <a:spcPts val="1600"/>
              </a:spcBef>
              <a:spcAft>
                <a:spcPts val="1600"/>
              </a:spcAft>
              <a:buNone/>
            </a:pPr>
            <a:r>
              <a:t/>
            </a:r>
            <a:endParaRPr sz="24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7"/>
          <p:cNvSpPr txBox="1"/>
          <p:nvPr>
            <p:ph type="title"/>
          </p:nvPr>
        </p:nvSpPr>
        <p:spPr>
          <a:xfrm>
            <a:off x="253100" y="1381075"/>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a:latin typeface="Times New Roman"/>
                <a:ea typeface="Times New Roman"/>
                <a:cs typeface="Times New Roman"/>
                <a:sym typeface="Times New Roman"/>
              </a:rPr>
              <a:t>Breast Cancer</a:t>
            </a:r>
            <a:endParaRPr b="1">
              <a:latin typeface="Times New Roman"/>
              <a:ea typeface="Times New Roman"/>
              <a:cs typeface="Times New Roman"/>
              <a:sym typeface="Times New Roman"/>
            </a:endParaRPr>
          </a:p>
        </p:txBody>
      </p:sp>
      <p:sp>
        <p:nvSpPr>
          <p:cNvPr id="120" name="Google Shape;120;p27"/>
          <p:cNvSpPr txBox="1"/>
          <p:nvPr>
            <p:ph idx="2" type="body"/>
          </p:nvPr>
        </p:nvSpPr>
        <p:spPr>
          <a:xfrm>
            <a:off x="4939500" y="1207550"/>
            <a:ext cx="3837000" cy="3695100"/>
          </a:xfrm>
          <a:prstGeom prst="rect">
            <a:avLst/>
          </a:prstGeom>
        </p:spPr>
        <p:txBody>
          <a:bodyPr anchorCtr="0" anchor="ctr" bIns="91425" lIns="91425" spcFirstLastPara="1" rIns="91425" wrap="square" tIns="91425">
            <a:noAutofit/>
          </a:bodyPr>
          <a:lstStyle/>
          <a:p>
            <a:pPr indent="-333375" lvl="0" marL="457200" rtl="0" algn="l">
              <a:spcBef>
                <a:spcPts val="0"/>
              </a:spcBef>
              <a:spcAft>
                <a:spcPts val="0"/>
              </a:spcAft>
              <a:buSzPts val="1650"/>
              <a:buChar char="●"/>
            </a:pPr>
            <a:r>
              <a:rPr lang="en" sz="1650"/>
              <a:t>Breast cancer is one of the many types of cancers that have been diagnosed in humans. It is majorly detected in the females as compared to the males</a:t>
            </a:r>
            <a:endParaRPr sz="1650"/>
          </a:p>
          <a:p>
            <a:pPr indent="-333375" lvl="0" marL="457200" rtl="0" algn="l">
              <a:spcBef>
                <a:spcPts val="0"/>
              </a:spcBef>
              <a:spcAft>
                <a:spcPts val="0"/>
              </a:spcAft>
              <a:buSzPts val="1650"/>
              <a:buChar char="●"/>
            </a:pPr>
            <a:r>
              <a:rPr lang="en" sz="1650"/>
              <a:t>The second leading cause of death among women is breast cancer, as it comes directly after lung cancer.</a:t>
            </a:r>
            <a:endParaRPr sz="1650"/>
          </a:p>
          <a:p>
            <a:pPr indent="-333375" lvl="0" marL="457200" rtl="0" algn="l">
              <a:spcBef>
                <a:spcPts val="0"/>
              </a:spcBef>
              <a:spcAft>
                <a:spcPts val="0"/>
              </a:spcAft>
              <a:buSzPts val="1650"/>
              <a:buChar char="●"/>
            </a:pPr>
            <a:r>
              <a:rPr lang="en" sz="1650"/>
              <a:t>Breast cancer considered the most common invasive cancer in women, with more than one million cases and nearly 600,000 deaths occurring worldwide annually.</a:t>
            </a:r>
            <a:endParaRPr sz="1650"/>
          </a:p>
          <a:p>
            <a:pPr indent="0" lvl="0" marL="457200" rtl="0" algn="l">
              <a:spcBef>
                <a:spcPts val="1600"/>
              </a:spcBef>
              <a:spcAft>
                <a:spcPts val="1600"/>
              </a:spcAft>
              <a:buNone/>
            </a:pPr>
            <a:r>
              <a:t/>
            </a:r>
            <a:endParaRPr sz="24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8"/>
          <p:cNvSpPr txBox="1"/>
          <p:nvPr>
            <p:ph type="title"/>
          </p:nvPr>
        </p:nvSpPr>
        <p:spPr>
          <a:xfrm>
            <a:off x="240700" y="1701600"/>
            <a:ext cx="4045200" cy="1509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b="1" lang="en" sz="3300">
                <a:solidFill>
                  <a:srgbClr val="292929"/>
                </a:solidFill>
                <a:highlight>
                  <a:srgbClr val="FFFFFF"/>
                </a:highlight>
                <a:latin typeface="Times New Roman"/>
                <a:ea typeface="Times New Roman"/>
                <a:cs typeface="Times New Roman"/>
                <a:sym typeface="Times New Roman"/>
              </a:rPr>
              <a:t>Classification Techniques</a:t>
            </a:r>
            <a:endParaRPr sz="6000">
              <a:latin typeface="Times New Roman"/>
              <a:ea typeface="Times New Roman"/>
              <a:cs typeface="Times New Roman"/>
              <a:sym typeface="Times New Roman"/>
            </a:endParaRPr>
          </a:p>
        </p:txBody>
      </p:sp>
      <p:sp>
        <p:nvSpPr>
          <p:cNvPr id="126" name="Google Shape;126;p28"/>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p>
            <a:pPr indent="-342900" lvl="0" marL="457200" rtl="0" algn="l">
              <a:spcBef>
                <a:spcPts val="0"/>
              </a:spcBef>
              <a:spcAft>
                <a:spcPts val="0"/>
              </a:spcAft>
              <a:buSzPts val="1800"/>
              <a:buChar char="●"/>
            </a:pPr>
            <a:r>
              <a:rPr lang="en"/>
              <a:t>Building accurate and efficient classifiers for large databases is one of the essential tasks of data mining and machine learning research</a:t>
            </a:r>
            <a:endParaRPr/>
          </a:p>
          <a:p>
            <a:pPr indent="-342900" lvl="0" marL="457200" rtl="0" algn="l">
              <a:spcBef>
                <a:spcPts val="0"/>
              </a:spcBef>
              <a:spcAft>
                <a:spcPts val="0"/>
              </a:spcAft>
              <a:buSzPts val="1800"/>
              <a:buChar char="●"/>
            </a:pPr>
            <a:r>
              <a:rPr lang="en"/>
              <a:t> The ultimate reason for doing classification is to increase understanding of the domain or to improve predictions compared to unclassified data.</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9"/>
          <p:cNvSpPr txBox="1"/>
          <p:nvPr>
            <p:ph type="title"/>
          </p:nvPr>
        </p:nvSpPr>
        <p:spPr>
          <a:xfrm>
            <a:off x="311700" y="1723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500">
                <a:solidFill>
                  <a:srgbClr val="292929"/>
                </a:solidFill>
                <a:highlight>
                  <a:srgbClr val="FFFFFF"/>
                </a:highlight>
                <a:latin typeface="Times New Roman"/>
                <a:ea typeface="Times New Roman"/>
                <a:cs typeface="Times New Roman"/>
                <a:sym typeface="Times New Roman"/>
              </a:rPr>
              <a:t>Vulnerability to developing breast cancer: Decision Trees</a:t>
            </a:r>
            <a:endParaRPr sz="4600">
              <a:latin typeface="Times New Roman"/>
              <a:ea typeface="Times New Roman"/>
              <a:cs typeface="Times New Roman"/>
              <a:sym typeface="Times New Roman"/>
            </a:endParaRPr>
          </a:p>
        </p:txBody>
      </p:sp>
      <p:sp>
        <p:nvSpPr>
          <p:cNvPr id="132" name="Google Shape;132;p29"/>
          <p:cNvSpPr txBox="1"/>
          <p:nvPr>
            <p:ph idx="1" type="body"/>
          </p:nvPr>
        </p:nvSpPr>
        <p:spPr>
          <a:xfrm>
            <a:off x="113400" y="745050"/>
            <a:ext cx="5178900" cy="31725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Font typeface="Times New Roman"/>
              <a:buChar char="●"/>
            </a:pPr>
            <a:r>
              <a:rPr lang="en" sz="1600">
                <a:solidFill>
                  <a:schemeClr val="dk1"/>
                </a:solidFill>
                <a:highlight>
                  <a:srgbClr val="FFFFFF"/>
                </a:highlight>
                <a:latin typeface="Times New Roman"/>
                <a:ea typeface="Times New Roman"/>
                <a:cs typeface="Times New Roman"/>
                <a:sym typeface="Times New Roman"/>
              </a:rPr>
              <a:t>Decision trees are a classification technique that uses a tree-like structure to analyze decisions, possibilities, consequences, and measures.</a:t>
            </a:r>
            <a:endParaRPr sz="1600">
              <a:solidFill>
                <a:schemeClr val="dk1"/>
              </a:solidFill>
              <a:highlight>
                <a:srgbClr val="FFFFFF"/>
              </a:highlight>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A </a:t>
            </a:r>
            <a:r>
              <a:rPr lang="en" sz="1600">
                <a:solidFill>
                  <a:srgbClr val="292929"/>
                </a:solidFill>
                <a:highlight>
                  <a:srgbClr val="FFFFFF"/>
                </a:highlight>
                <a:latin typeface="Times New Roman"/>
                <a:ea typeface="Times New Roman"/>
                <a:cs typeface="Times New Roman"/>
                <a:sym typeface="Times New Roman"/>
              </a:rPr>
              <a:t>case-control research was conducted t</a:t>
            </a:r>
            <a:r>
              <a:rPr lang="en" sz="1600">
                <a:solidFill>
                  <a:srgbClr val="292929"/>
                </a:solidFill>
                <a:highlight>
                  <a:srgbClr val="FFFFFF"/>
                </a:highlight>
                <a:latin typeface="Times New Roman"/>
                <a:ea typeface="Times New Roman"/>
                <a:cs typeface="Times New Roman"/>
                <a:sym typeface="Times New Roman"/>
              </a:rPr>
              <a:t>o investigate the applicability of decision trees in identifying a group with a high risk of developing breast cancer.</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spcBef>
                <a:spcPts val="0"/>
              </a:spcBef>
              <a:spcAft>
                <a:spcPts val="0"/>
              </a:spcAft>
              <a:buClr>
                <a:srgbClr val="292929"/>
              </a:buClr>
              <a:buSzPts val="1600"/>
              <a:buFont typeface="Times New Roman"/>
              <a:buChar char="●"/>
            </a:pPr>
            <a:r>
              <a:rPr lang="en" sz="1600">
                <a:solidFill>
                  <a:srgbClr val="000000"/>
                </a:solidFill>
                <a:latin typeface="Times New Roman"/>
                <a:ea typeface="Times New Roman"/>
                <a:cs typeface="Times New Roman"/>
                <a:sym typeface="Times New Roman"/>
              </a:rPr>
              <a:t>Alcohol and smoking data is used which contains 164 controls and 94 patients with 32 SNPs from the BRCA1, BRCA2, and TP53 genes</a:t>
            </a:r>
            <a:endParaRPr sz="1600">
              <a:solidFill>
                <a:srgbClr val="000000"/>
              </a:solidFill>
              <a:latin typeface="Times New Roman"/>
              <a:ea typeface="Times New Roman"/>
              <a:cs typeface="Times New Roman"/>
              <a:sym typeface="Times New Roman"/>
            </a:endParaRPr>
          </a:p>
          <a:p>
            <a:pPr indent="-330200" lvl="0" marL="457200" rtl="0" algn="l">
              <a:spcBef>
                <a:spcPts val="0"/>
              </a:spcBef>
              <a:spcAft>
                <a:spcPts val="0"/>
              </a:spcAft>
              <a:buClr>
                <a:srgbClr val="292929"/>
              </a:buClr>
              <a:buSzPts val="1600"/>
              <a:buFont typeface="Times New Roman"/>
              <a:buChar char="●"/>
            </a:pPr>
            <a:r>
              <a:rPr lang="en" sz="1600">
                <a:solidFill>
                  <a:srgbClr val="000000"/>
                </a:solidFill>
                <a:latin typeface="Times New Roman"/>
                <a:ea typeface="Times New Roman"/>
                <a:cs typeface="Times New Roman"/>
                <a:sym typeface="Times New Roman"/>
              </a:rPr>
              <a:t>Setting correlation coefficient as 0.8, the data has been narrowed down to 32 SNPs with selected cases from each gene category.</a:t>
            </a:r>
            <a:endParaRPr sz="1600">
              <a:solidFill>
                <a:srgbClr val="000000"/>
              </a:solidFill>
              <a:latin typeface="Times New Roman"/>
              <a:ea typeface="Times New Roman"/>
              <a:cs typeface="Times New Roman"/>
              <a:sym typeface="Times New Roman"/>
            </a:endParaRPr>
          </a:p>
          <a:p>
            <a:pPr indent="-330200" lvl="0" marL="457200" rtl="0" algn="l">
              <a:spcBef>
                <a:spcPts val="0"/>
              </a:spcBef>
              <a:spcAft>
                <a:spcPts val="0"/>
              </a:spcAft>
              <a:buClr>
                <a:srgbClr val="292929"/>
              </a:buClr>
              <a:buSzPts val="1600"/>
              <a:buFont typeface="Times New Roman"/>
              <a:buChar char="●"/>
            </a:pPr>
            <a:r>
              <a:rPr lang="en" sz="1600">
                <a:solidFill>
                  <a:srgbClr val="000000"/>
                </a:solidFill>
                <a:latin typeface="Times New Roman"/>
                <a:ea typeface="Times New Roman"/>
                <a:cs typeface="Times New Roman"/>
                <a:sym typeface="Times New Roman"/>
              </a:rPr>
              <a:t>The experiments are carried out with Weka J48 and C4. 5 decision trees are produced using 10-fold cross validation</a:t>
            </a:r>
            <a:endParaRPr sz="1600">
              <a:solidFill>
                <a:srgbClr val="000000"/>
              </a:solidFill>
              <a:latin typeface="Times New Roman"/>
              <a:ea typeface="Times New Roman"/>
              <a:cs typeface="Times New Roman"/>
              <a:sym typeface="Times New Roman"/>
            </a:endParaRPr>
          </a:p>
          <a:p>
            <a:pPr indent="0" lvl="0" marL="457200" rtl="0" algn="l">
              <a:spcBef>
                <a:spcPts val="1200"/>
              </a:spcBef>
              <a:spcAft>
                <a:spcPts val="0"/>
              </a:spcAft>
              <a:buNone/>
            </a:pPr>
            <a:r>
              <a:t/>
            </a:r>
            <a:endParaRPr sz="1500">
              <a:solidFill>
                <a:srgbClr val="292929"/>
              </a:solidFill>
              <a:highlight>
                <a:srgbClr val="FFFFFF"/>
              </a:highlight>
              <a:latin typeface="Georgia"/>
              <a:ea typeface="Georgia"/>
              <a:cs typeface="Georgia"/>
              <a:sym typeface="Georgia"/>
            </a:endParaRPr>
          </a:p>
          <a:p>
            <a:pPr indent="-323850" lvl="0" marL="457200" rtl="0" algn="l">
              <a:spcBef>
                <a:spcPts val="1600"/>
              </a:spcBef>
              <a:spcAft>
                <a:spcPts val="0"/>
              </a:spcAft>
              <a:buClr>
                <a:srgbClr val="292929"/>
              </a:buClr>
              <a:buSzPts val="1500"/>
              <a:buFont typeface="Georgia"/>
              <a:buChar char="●"/>
            </a:pPr>
            <a:r>
              <a:t/>
            </a:r>
            <a:endParaRPr sz="1500">
              <a:solidFill>
                <a:srgbClr val="292929"/>
              </a:solidFill>
              <a:highlight>
                <a:srgbClr val="FFFFFF"/>
              </a:highlight>
              <a:latin typeface="Georgia"/>
              <a:ea typeface="Georgia"/>
              <a:cs typeface="Georgia"/>
              <a:sym typeface="Georgia"/>
            </a:endParaRPr>
          </a:p>
        </p:txBody>
      </p:sp>
      <p:pic>
        <p:nvPicPr>
          <p:cNvPr id="133" name="Google Shape;133;p29"/>
          <p:cNvPicPr preferRelativeResize="0"/>
          <p:nvPr/>
        </p:nvPicPr>
        <p:blipFill>
          <a:blip r:embed="rId3">
            <a:alphaModFix/>
          </a:blip>
          <a:stretch>
            <a:fillRect/>
          </a:stretch>
        </p:blipFill>
        <p:spPr>
          <a:xfrm>
            <a:off x="5453425" y="1339590"/>
            <a:ext cx="3546901" cy="2677122"/>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30"/>
          <p:cNvSpPr txBox="1"/>
          <p:nvPr>
            <p:ph type="title"/>
          </p:nvPr>
        </p:nvSpPr>
        <p:spPr>
          <a:xfrm>
            <a:off x="311700" y="1723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400">
                <a:solidFill>
                  <a:srgbClr val="292929"/>
                </a:solidFill>
                <a:highlight>
                  <a:srgbClr val="FFFFFF"/>
                </a:highlight>
                <a:latin typeface="Times New Roman"/>
                <a:ea typeface="Times New Roman"/>
                <a:cs typeface="Times New Roman"/>
                <a:sym typeface="Times New Roman"/>
              </a:rPr>
              <a:t>Digital Mammography Classification using Association Rule Mining</a:t>
            </a:r>
            <a:endParaRPr sz="3700">
              <a:latin typeface="Times New Roman"/>
              <a:ea typeface="Times New Roman"/>
              <a:cs typeface="Times New Roman"/>
              <a:sym typeface="Times New Roman"/>
            </a:endParaRPr>
          </a:p>
        </p:txBody>
      </p:sp>
      <p:sp>
        <p:nvSpPr>
          <p:cNvPr id="139" name="Google Shape;139;p30"/>
          <p:cNvSpPr txBox="1"/>
          <p:nvPr>
            <p:ph idx="1" type="body"/>
          </p:nvPr>
        </p:nvSpPr>
        <p:spPr>
          <a:xfrm>
            <a:off x="311700" y="965238"/>
            <a:ext cx="5228400" cy="3416400"/>
          </a:xfrm>
          <a:prstGeom prst="rect">
            <a:avLst/>
          </a:prstGeom>
        </p:spPr>
        <p:txBody>
          <a:bodyPr anchorCtr="0" anchor="t" bIns="91425" lIns="91425" spcFirstLastPara="1" rIns="91425" wrap="square" tIns="91425">
            <a:noAutofit/>
          </a:bodyPr>
          <a:lstStyle/>
          <a:p>
            <a:pPr indent="-330200" lvl="0" marL="457200" rtl="0" algn="l">
              <a:spcBef>
                <a:spcPts val="700"/>
              </a:spcBef>
              <a:spcAft>
                <a:spcPts val="0"/>
              </a:spcAft>
              <a:buSzPts val="1600"/>
              <a:buFont typeface="Times New Roman"/>
              <a:buChar char="●"/>
            </a:pPr>
            <a:r>
              <a:rPr lang="en" sz="1600">
                <a:solidFill>
                  <a:srgbClr val="000000"/>
                </a:solidFill>
                <a:latin typeface="Times New Roman"/>
                <a:ea typeface="Times New Roman"/>
                <a:cs typeface="Times New Roman"/>
                <a:sym typeface="Times New Roman"/>
              </a:rPr>
              <a:t>A mammogram is an x-ray picture of the breast. Mammograms can be used to check for breast cancer in women</a:t>
            </a:r>
            <a:endParaRPr sz="1600">
              <a:solidFill>
                <a:srgbClr val="000000"/>
              </a:solidFill>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solidFill>
                  <a:srgbClr val="000000"/>
                </a:solidFill>
                <a:latin typeface="Times New Roman"/>
                <a:ea typeface="Times New Roman"/>
                <a:cs typeface="Times New Roman"/>
                <a:sym typeface="Times New Roman"/>
              </a:rPr>
              <a:t>Association rule mining is used analyze data for patterns, or co-occurrences, in a database. It identifies frequent if(an antecedent)-then(a consequent) associations, which themselves are the association rules.</a:t>
            </a:r>
            <a:endParaRPr sz="1600">
              <a:solidFill>
                <a:srgbClr val="000000"/>
              </a:solidFill>
              <a:latin typeface="Times New Roman"/>
              <a:ea typeface="Times New Roman"/>
              <a:cs typeface="Times New Roman"/>
              <a:sym typeface="Times New Roman"/>
            </a:endParaRPr>
          </a:p>
          <a:p>
            <a:pPr indent="-330200" lvl="0" marL="457200" rtl="0" algn="l">
              <a:spcBef>
                <a:spcPts val="0"/>
              </a:spcBef>
              <a:spcAft>
                <a:spcPts val="0"/>
              </a:spcAft>
              <a:buSzPts val="1600"/>
              <a:buFont typeface="Times New Roman"/>
              <a:buChar char="●"/>
            </a:pPr>
            <a:r>
              <a:rPr lang="en" sz="1600">
                <a:solidFill>
                  <a:srgbClr val="000000"/>
                </a:solidFill>
                <a:latin typeface="Times New Roman"/>
                <a:ea typeface="Times New Roman"/>
                <a:cs typeface="Times New Roman"/>
                <a:sym typeface="Times New Roman"/>
              </a:rPr>
              <a:t>The apriori algorithm is used to find association rules between the features with the antecedent being the features and the consequent being the category.</a:t>
            </a:r>
            <a:endParaRPr sz="1600">
              <a:solidFill>
                <a:srgbClr val="000000"/>
              </a:solidFill>
              <a:latin typeface="Times New Roman"/>
              <a:ea typeface="Times New Roman"/>
              <a:cs typeface="Times New Roman"/>
              <a:sym typeface="Times New Roman"/>
            </a:endParaRPr>
          </a:p>
          <a:p>
            <a:pPr indent="-330200" lvl="0" marL="457200" rtl="0" algn="l">
              <a:spcBef>
                <a:spcPts val="0"/>
              </a:spcBef>
              <a:spcAft>
                <a:spcPts val="0"/>
              </a:spcAft>
              <a:buClr>
                <a:srgbClr val="202124"/>
              </a:buClr>
              <a:buSzPts val="1600"/>
              <a:buFont typeface="Times New Roman"/>
              <a:buChar char="●"/>
            </a:pPr>
            <a:r>
              <a:rPr lang="en" sz="1500">
                <a:solidFill>
                  <a:srgbClr val="292929"/>
                </a:solidFill>
                <a:highlight>
                  <a:srgbClr val="FFFFFF"/>
                </a:highlight>
                <a:latin typeface="Georgia"/>
                <a:ea typeface="Georgia"/>
                <a:cs typeface="Georgia"/>
                <a:sym typeface="Georgia"/>
              </a:rPr>
              <a:t>The association principles are utilized to create a classification system that divides mammography into normal, malignant, and benign with confidence at 0%, and support at 10%</a:t>
            </a:r>
            <a:endParaRPr sz="1600">
              <a:solidFill>
                <a:srgbClr val="202124"/>
              </a:solidFill>
              <a:highlight>
                <a:srgbClr val="FFFFFF"/>
              </a:highlight>
              <a:latin typeface="Times New Roman"/>
              <a:ea typeface="Times New Roman"/>
              <a:cs typeface="Times New Roman"/>
              <a:sym typeface="Times New Roman"/>
            </a:endParaRPr>
          </a:p>
          <a:p>
            <a:pPr indent="0" lvl="0" marL="0" rtl="0" algn="l">
              <a:spcBef>
                <a:spcPts val="1600"/>
              </a:spcBef>
              <a:spcAft>
                <a:spcPts val="0"/>
              </a:spcAft>
              <a:buNone/>
            </a:pPr>
            <a:r>
              <a:t/>
            </a:r>
            <a:endParaRPr sz="1500">
              <a:solidFill>
                <a:srgbClr val="292929"/>
              </a:solidFill>
              <a:highlight>
                <a:srgbClr val="FFFFFF"/>
              </a:highlight>
              <a:latin typeface="Georgia"/>
              <a:ea typeface="Georgia"/>
              <a:cs typeface="Georgia"/>
              <a:sym typeface="Georgia"/>
            </a:endParaRPr>
          </a:p>
          <a:p>
            <a:pPr indent="0" lvl="0" marL="457200" rtl="0" algn="l">
              <a:spcBef>
                <a:spcPts val="1600"/>
              </a:spcBef>
              <a:spcAft>
                <a:spcPts val="0"/>
              </a:spcAft>
              <a:buNone/>
            </a:pPr>
            <a:r>
              <a:t/>
            </a:r>
            <a:endParaRPr sz="1600">
              <a:solidFill>
                <a:srgbClr val="202124"/>
              </a:solidFill>
              <a:highlight>
                <a:srgbClr val="FFFFFF"/>
              </a:highlight>
              <a:latin typeface="Times New Roman"/>
              <a:ea typeface="Times New Roman"/>
              <a:cs typeface="Times New Roman"/>
              <a:sym typeface="Times New Roman"/>
            </a:endParaRPr>
          </a:p>
          <a:p>
            <a:pPr indent="0" lvl="0" marL="0" rtl="0" algn="l">
              <a:spcBef>
                <a:spcPts val="1600"/>
              </a:spcBef>
              <a:spcAft>
                <a:spcPts val="1600"/>
              </a:spcAft>
              <a:buNone/>
            </a:pPr>
            <a:r>
              <a:t/>
            </a:r>
            <a:endParaRPr sz="1200">
              <a:solidFill>
                <a:srgbClr val="202124"/>
              </a:solidFill>
              <a:highlight>
                <a:srgbClr val="FFFFFF"/>
              </a:highlight>
              <a:latin typeface="Roboto"/>
              <a:ea typeface="Roboto"/>
              <a:cs typeface="Roboto"/>
              <a:sym typeface="Roboto"/>
            </a:endParaRPr>
          </a:p>
        </p:txBody>
      </p:sp>
      <p:pic>
        <p:nvPicPr>
          <p:cNvPr id="140" name="Google Shape;140;p30"/>
          <p:cNvPicPr preferRelativeResize="0"/>
          <p:nvPr/>
        </p:nvPicPr>
        <p:blipFill>
          <a:blip r:embed="rId3">
            <a:alphaModFix/>
          </a:blip>
          <a:stretch>
            <a:fillRect/>
          </a:stretch>
        </p:blipFill>
        <p:spPr>
          <a:xfrm>
            <a:off x="5667725" y="1380825"/>
            <a:ext cx="3299100" cy="27339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31"/>
          <p:cNvSpPr txBox="1"/>
          <p:nvPr>
            <p:ph type="title"/>
          </p:nvPr>
        </p:nvSpPr>
        <p:spPr>
          <a:xfrm>
            <a:off x="311700" y="172200"/>
            <a:ext cx="8520600" cy="7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3000">
                <a:solidFill>
                  <a:srgbClr val="292929"/>
                </a:solidFill>
                <a:highlight>
                  <a:srgbClr val="FFFFFF"/>
                </a:highlight>
                <a:latin typeface="Times New Roman"/>
                <a:ea typeface="Times New Roman"/>
                <a:cs typeface="Times New Roman"/>
                <a:sym typeface="Times New Roman"/>
              </a:rPr>
              <a:t>Digital Mammography Classification</a:t>
            </a:r>
            <a:r>
              <a:rPr b="1" lang="en" sz="2400">
                <a:solidFill>
                  <a:srgbClr val="292929"/>
                </a:solidFill>
                <a:highlight>
                  <a:srgbClr val="FFFFFF"/>
                </a:highlight>
                <a:latin typeface="Times New Roman"/>
                <a:ea typeface="Times New Roman"/>
                <a:cs typeface="Times New Roman"/>
                <a:sym typeface="Times New Roman"/>
              </a:rPr>
              <a:t> </a:t>
            </a:r>
            <a:endParaRPr sz="3700">
              <a:latin typeface="Times New Roman"/>
              <a:ea typeface="Times New Roman"/>
              <a:cs typeface="Times New Roman"/>
              <a:sym typeface="Times New Roman"/>
            </a:endParaRPr>
          </a:p>
        </p:txBody>
      </p:sp>
      <p:sp>
        <p:nvSpPr>
          <p:cNvPr id="146" name="Google Shape;146;p31"/>
          <p:cNvSpPr txBox="1"/>
          <p:nvPr>
            <p:ph idx="1" type="body"/>
          </p:nvPr>
        </p:nvSpPr>
        <p:spPr>
          <a:xfrm>
            <a:off x="138175" y="929400"/>
            <a:ext cx="5315100" cy="3416400"/>
          </a:xfrm>
          <a:prstGeom prst="rect">
            <a:avLst/>
          </a:prstGeom>
        </p:spPr>
        <p:txBody>
          <a:bodyPr anchorCtr="0" anchor="t" bIns="91425" lIns="91425" spcFirstLastPara="1" rIns="91425" wrap="square" tIns="91425">
            <a:noAutofit/>
          </a:bodyPr>
          <a:lstStyle/>
          <a:p>
            <a:pPr indent="-330200" lvl="0" marL="457200" rtl="0" algn="l">
              <a:lnSpc>
                <a:spcPct val="115000"/>
              </a:lnSpc>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Mammograms can be performed to check for breast cancer</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lnSpc>
                <a:spcPct val="115000"/>
              </a:lnSpc>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While analyzing the mammograms during the experiments</a:t>
            </a:r>
            <a:endParaRPr sz="1600">
              <a:solidFill>
                <a:srgbClr val="292929"/>
              </a:solidFill>
              <a:highlight>
                <a:srgbClr val="FFFFFF"/>
              </a:highlight>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rPr lang="en" sz="1600">
                <a:solidFill>
                  <a:srgbClr val="292929"/>
                </a:solidFill>
                <a:highlight>
                  <a:srgbClr val="FFFFFF"/>
                </a:highlight>
                <a:latin typeface="Times New Roman"/>
                <a:ea typeface="Times New Roman"/>
                <a:cs typeface="Times New Roman"/>
                <a:sym typeface="Times New Roman"/>
              </a:rPr>
              <a:t> the ones that are abnormal are further divided into six </a:t>
            </a:r>
            <a:endParaRPr sz="1600">
              <a:solidFill>
                <a:srgbClr val="292929"/>
              </a:solidFill>
              <a:highlight>
                <a:srgbClr val="FFFFFF"/>
              </a:highlight>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rPr lang="en" sz="1600">
                <a:solidFill>
                  <a:srgbClr val="292929"/>
                </a:solidFill>
                <a:highlight>
                  <a:srgbClr val="FFFFFF"/>
                </a:highlight>
                <a:latin typeface="Times New Roman"/>
                <a:ea typeface="Times New Roman"/>
                <a:cs typeface="Times New Roman"/>
                <a:sym typeface="Times New Roman"/>
              </a:rPr>
              <a:t>categories: microcalcification, circumscribed masses, </a:t>
            </a:r>
            <a:endParaRPr sz="1600">
              <a:solidFill>
                <a:srgbClr val="292929"/>
              </a:solidFill>
              <a:highlight>
                <a:srgbClr val="FFFFFF"/>
              </a:highlight>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rPr lang="en" sz="1600">
                <a:solidFill>
                  <a:srgbClr val="292929"/>
                </a:solidFill>
                <a:highlight>
                  <a:srgbClr val="FFFFFF"/>
                </a:highlight>
                <a:latin typeface="Times New Roman"/>
                <a:ea typeface="Times New Roman"/>
                <a:cs typeface="Times New Roman"/>
                <a:sym typeface="Times New Roman"/>
              </a:rPr>
              <a:t>spiculated</a:t>
            </a:r>
            <a:r>
              <a:rPr lang="en" sz="1600">
                <a:solidFill>
                  <a:srgbClr val="292929"/>
                </a:solidFill>
                <a:highlight>
                  <a:srgbClr val="FFFFFF"/>
                </a:highlight>
                <a:latin typeface="Times New Roman"/>
                <a:ea typeface="Times New Roman"/>
                <a:cs typeface="Times New Roman"/>
                <a:sym typeface="Times New Roman"/>
              </a:rPr>
              <a:t> masses, ill-defined masses, architectural distortion, </a:t>
            </a:r>
            <a:endParaRPr sz="1600">
              <a:solidFill>
                <a:srgbClr val="292929"/>
              </a:solidFill>
              <a:highlight>
                <a:srgbClr val="FFFFFF"/>
              </a:highlight>
              <a:latin typeface="Times New Roman"/>
              <a:ea typeface="Times New Roman"/>
              <a:cs typeface="Times New Roman"/>
              <a:sym typeface="Times New Roman"/>
            </a:endParaRPr>
          </a:p>
          <a:p>
            <a:pPr indent="0" lvl="0" marL="457200" rtl="0" algn="l">
              <a:lnSpc>
                <a:spcPct val="115000"/>
              </a:lnSpc>
              <a:spcBef>
                <a:spcPts val="0"/>
              </a:spcBef>
              <a:spcAft>
                <a:spcPts val="0"/>
              </a:spcAft>
              <a:buNone/>
            </a:pPr>
            <a:r>
              <a:rPr lang="en" sz="1600">
                <a:solidFill>
                  <a:srgbClr val="292929"/>
                </a:solidFill>
                <a:highlight>
                  <a:srgbClr val="FFFFFF"/>
                </a:highlight>
                <a:latin typeface="Times New Roman"/>
                <a:ea typeface="Times New Roman"/>
                <a:cs typeface="Times New Roman"/>
                <a:sym typeface="Times New Roman"/>
              </a:rPr>
              <a:t>and asymmetry.</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lnSpc>
                <a:spcPct val="115000"/>
              </a:lnSpc>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Two Image Enhancement techniques: a cropping operation and an image enhancement have been performed before feature extraction.</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lnSpc>
                <a:spcPct val="115000"/>
              </a:lnSpc>
              <a:spcBef>
                <a:spcPts val="0"/>
              </a:spcBef>
              <a:spcAft>
                <a:spcPts val="0"/>
              </a:spcAft>
              <a:buClr>
                <a:srgbClr val="292929"/>
              </a:buClr>
              <a:buSzPts val="1600"/>
              <a:buFont typeface="Georgia"/>
              <a:buChar char="●"/>
            </a:pPr>
            <a:r>
              <a:rPr lang="en" sz="1600">
                <a:solidFill>
                  <a:srgbClr val="292929"/>
                </a:solidFill>
                <a:highlight>
                  <a:srgbClr val="FFFFFF"/>
                </a:highlight>
                <a:latin typeface="Times New Roman"/>
                <a:ea typeface="Times New Roman"/>
                <a:cs typeface="Times New Roman"/>
                <a:sym typeface="Times New Roman"/>
              </a:rPr>
              <a:t>After feature extraction, the extracted features are calculated over smaller windows of the original image.</a:t>
            </a:r>
            <a:r>
              <a:rPr lang="en" sz="1600">
                <a:solidFill>
                  <a:srgbClr val="292929"/>
                </a:solidFill>
                <a:highlight>
                  <a:srgbClr val="FFFFFF"/>
                </a:highlight>
                <a:latin typeface="Georgia"/>
                <a:ea typeface="Georgia"/>
                <a:cs typeface="Georgia"/>
                <a:sym typeface="Georgia"/>
              </a:rPr>
              <a:t> </a:t>
            </a:r>
            <a:endParaRPr sz="1600">
              <a:solidFill>
                <a:srgbClr val="292929"/>
              </a:solidFill>
              <a:highlight>
                <a:srgbClr val="FFFFFF"/>
              </a:highlight>
              <a:latin typeface="Georgia"/>
              <a:ea typeface="Georgia"/>
              <a:cs typeface="Georgia"/>
              <a:sym typeface="Georgia"/>
            </a:endParaRPr>
          </a:p>
        </p:txBody>
      </p:sp>
      <p:pic>
        <p:nvPicPr>
          <p:cNvPr id="147" name="Google Shape;147;p31"/>
          <p:cNvPicPr preferRelativeResize="0"/>
          <p:nvPr/>
        </p:nvPicPr>
        <p:blipFill>
          <a:blip r:embed="rId3">
            <a:alphaModFix/>
          </a:blip>
          <a:stretch>
            <a:fillRect/>
          </a:stretch>
        </p:blipFill>
        <p:spPr>
          <a:xfrm>
            <a:off x="5143500" y="1708900"/>
            <a:ext cx="4000501" cy="18573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32"/>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rgbClr val="292929"/>
                </a:solidFill>
                <a:highlight>
                  <a:srgbClr val="FFFFFF"/>
                </a:highlight>
                <a:latin typeface="Times New Roman"/>
                <a:ea typeface="Times New Roman"/>
                <a:cs typeface="Times New Roman"/>
                <a:sym typeface="Times New Roman"/>
              </a:rPr>
              <a:t>Association rule based Classifier</a:t>
            </a:r>
            <a:endParaRPr sz="3900">
              <a:latin typeface="Times New Roman"/>
              <a:ea typeface="Times New Roman"/>
              <a:cs typeface="Times New Roman"/>
              <a:sym typeface="Times New Roman"/>
            </a:endParaRPr>
          </a:p>
        </p:txBody>
      </p:sp>
      <p:sp>
        <p:nvSpPr>
          <p:cNvPr id="153" name="Google Shape;153;p32"/>
          <p:cNvSpPr txBox="1"/>
          <p:nvPr>
            <p:ph idx="1" type="body"/>
          </p:nvPr>
        </p:nvSpPr>
        <p:spPr>
          <a:xfrm>
            <a:off x="311700" y="1152475"/>
            <a:ext cx="8736000" cy="3416400"/>
          </a:xfrm>
          <a:prstGeom prst="rect">
            <a:avLst/>
          </a:prstGeom>
        </p:spPr>
        <p:txBody>
          <a:bodyPr anchorCtr="0" anchor="t" bIns="91425" lIns="91425" spcFirstLastPara="1" rIns="91425" wrap="square" tIns="91425">
            <a:noAutofit/>
          </a:bodyPr>
          <a:lstStyle/>
          <a:p>
            <a:pPr indent="-330200" lvl="0" marL="457200" rtl="0" algn="l">
              <a:lnSpc>
                <a:spcPct val="100000"/>
              </a:lnSpc>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The apriori algorithm to find the association rules in the database, with the antecedent being the features and the consequent being the category</a:t>
            </a:r>
            <a:endParaRPr sz="1600">
              <a:solidFill>
                <a:srgbClr val="292929"/>
              </a:solidFill>
              <a:highlight>
                <a:srgbClr val="FFFFFF"/>
              </a:highlight>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lnSpc>
                <a:spcPct val="100000"/>
              </a:lnSpc>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The association principles are utilized to create a classification system </a:t>
            </a:r>
            <a:endParaRPr sz="1600">
              <a:solidFill>
                <a:srgbClr val="292929"/>
              </a:solidFill>
              <a:highlight>
                <a:srgbClr val="FFFFFF"/>
              </a:highlight>
              <a:latin typeface="Times New Roman"/>
              <a:ea typeface="Times New Roman"/>
              <a:cs typeface="Times New Roman"/>
              <a:sym typeface="Times New Roman"/>
            </a:endParaRPr>
          </a:p>
          <a:p>
            <a:pPr indent="457200" lvl="0" marL="0" rtl="0" algn="l">
              <a:lnSpc>
                <a:spcPct val="100000"/>
              </a:lnSpc>
              <a:spcBef>
                <a:spcPts val="0"/>
              </a:spcBef>
              <a:spcAft>
                <a:spcPts val="0"/>
              </a:spcAft>
              <a:buNone/>
            </a:pPr>
            <a:r>
              <a:rPr lang="en" sz="1600">
                <a:solidFill>
                  <a:srgbClr val="292929"/>
                </a:solidFill>
                <a:highlight>
                  <a:srgbClr val="FFFFFF"/>
                </a:highlight>
                <a:latin typeface="Times New Roman"/>
                <a:ea typeface="Times New Roman"/>
                <a:cs typeface="Times New Roman"/>
                <a:sym typeface="Times New Roman"/>
              </a:rPr>
              <a:t>that divides mammography into normal, malignant, and benign. </a:t>
            </a:r>
            <a:endParaRPr sz="1600">
              <a:solidFill>
                <a:srgbClr val="292929"/>
              </a:solidFill>
              <a:highlight>
                <a:srgbClr val="FFFFFF"/>
              </a:highlight>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lnSpc>
                <a:spcPct val="100000"/>
              </a:lnSpc>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The confidence was set at 0%, and the support at 10%. The association rule classifier had an average success rate of 69.11%.</a:t>
            </a:r>
            <a:endParaRPr sz="1600">
              <a:solidFill>
                <a:srgbClr val="292929"/>
              </a:solidFill>
              <a:highlight>
                <a:srgbClr val="FFFFFF"/>
              </a:highlight>
              <a:latin typeface="Times New Roman"/>
              <a:ea typeface="Times New Roman"/>
              <a:cs typeface="Times New Roman"/>
              <a:sym typeface="Times New Roman"/>
            </a:endParaRPr>
          </a:p>
          <a:p>
            <a:pPr indent="0" lvl="0" marL="5943600" rtl="0" algn="l">
              <a:spcBef>
                <a:spcPts val="1600"/>
              </a:spcBef>
              <a:spcAft>
                <a:spcPts val="0"/>
              </a:spcAft>
              <a:buNone/>
            </a:pPr>
            <a:r>
              <a:rPr lang="en" sz="1050">
                <a:solidFill>
                  <a:srgbClr val="757575"/>
                </a:solidFill>
                <a:highlight>
                  <a:schemeClr val="lt1"/>
                </a:highlight>
                <a:latin typeface="Arial"/>
                <a:ea typeface="Arial"/>
                <a:cs typeface="Arial"/>
                <a:sym typeface="Arial"/>
              </a:rPr>
              <a:t>Success ratios of association rule-based classifier using 10 splits</a:t>
            </a:r>
            <a:endParaRPr sz="1400">
              <a:solidFill>
                <a:srgbClr val="000000"/>
              </a:solidFill>
              <a:latin typeface="Arial"/>
              <a:ea typeface="Arial"/>
              <a:cs typeface="Arial"/>
              <a:sym typeface="Arial"/>
            </a:endParaRPr>
          </a:p>
          <a:p>
            <a:pPr indent="0" lvl="0" marL="0" rtl="0" algn="l">
              <a:spcBef>
                <a:spcPts val="1600"/>
              </a:spcBef>
              <a:spcAft>
                <a:spcPts val="0"/>
              </a:spcAft>
              <a:buNone/>
            </a:pPr>
            <a:r>
              <a:t/>
            </a:r>
            <a:endParaRPr sz="1500">
              <a:solidFill>
                <a:srgbClr val="292929"/>
              </a:solidFill>
              <a:highlight>
                <a:srgbClr val="FFFFFF"/>
              </a:highlight>
              <a:latin typeface="Georgia"/>
              <a:ea typeface="Georgia"/>
              <a:cs typeface="Georgia"/>
              <a:sym typeface="Georgia"/>
            </a:endParaRPr>
          </a:p>
          <a:p>
            <a:pPr indent="0" lvl="0" marL="0" rtl="0" algn="l">
              <a:spcBef>
                <a:spcPts val="1600"/>
              </a:spcBef>
              <a:spcAft>
                <a:spcPts val="0"/>
              </a:spcAft>
              <a:buNone/>
            </a:pPr>
            <a:r>
              <a:t/>
            </a:r>
            <a:endParaRPr sz="1500">
              <a:solidFill>
                <a:srgbClr val="292929"/>
              </a:solidFill>
              <a:highlight>
                <a:srgbClr val="FFFFFF"/>
              </a:highlight>
              <a:latin typeface="Georgia"/>
              <a:ea typeface="Georgia"/>
              <a:cs typeface="Georgia"/>
              <a:sym typeface="Georgia"/>
            </a:endParaRPr>
          </a:p>
          <a:p>
            <a:pPr indent="0" lvl="0" marL="0" rtl="0" algn="l">
              <a:spcBef>
                <a:spcPts val="1600"/>
              </a:spcBef>
              <a:spcAft>
                <a:spcPts val="1600"/>
              </a:spcAft>
              <a:buNone/>
            </a:pPr>
            <a:r>
              <a:rPr lang="en" sz="1500">
                <a:solidFill>
                  <a:srgbClr val="292929"/>
                </a:solidFill>
                <a:highlight>
                  <a:srgbClr val="FFFFFF"/>
                </a:highlight>
                <a:latin typeface="Georgia"/>
                <a:ea typeface="Georgia"/>
                <a:cs typeface="Georgia"/>
                <a:sym typeface="Georgia"/>
              </a:rPr>
              <a:t> </a:t>
            </a:r>
            <a:endParaRPr sz="1500">
              <a:solidFill>
                <a:srgbClr val="292929"/>
              </a:solidFill>
              <a:highlight>
                <a:srgbClr val="FFFFFF"/>
              </a:highlight>
              <a:latin typeface="Georgia"/>
              <a:ea typeface="Georgia"/>
              <a:cs typeface="Georgia"/>
              <a:sym typeface="Georgia"/>
            </a:endParaRPr>
          </a:p>
        </p:txBody>
      </p:sp>
      <p:pic>
        <p:nvPicPr>
          <p:cNvPr id="154" name="Google Shape;154;p32"/>
          <p:cNvPicPr preferRelativeResize="0"/>
          <p:nvPr/>
        </p:nvPicPr>
        <p:blipFill>
          <a:blip r:embed="rId3">
            <a:alphaModFix/>
          </a:blip>
          <a:stretch>
            <a:fillRect/>
          </a:stretch>
        </p:blipFill>
        <p:spPr>
          <a:xfrm>
            <a:off x="6302725" y="1858424"/>
            <a:ext cx="2584625" cy="1734231"/>
          </a:xfrm>
          <a:prstGeom prst="rect">
            <a:avLst/>
          </a:prstGeom>
          <a:noFill/>
          <a:ln>
            <a:noFill/>
          </a:ln>
        </p:spPr>
      </p:pic>
      <p:sp>
        <p:nvSpPr>
          <p:cNvPr id="155" name="Google Shape;155;p32"/>
          <p:cNvSpPr txBox="1"/>
          <p:nvPr/>
        </p:nvSpPr>
        <p:spPr>
          <a:xfrm>
            <a:off x="6526500" y="1858415"/>
            <a:ext cx="2305800" cy="2184900"/>
          </a:xfrm>
          <a:prstGeom prst="rect">
            <a:avLst/>
          </a:prstGeom>
          <a:noFill/>
          <a:ln>
            <a:noFill/>
          </a:ln>
        </p:spPr>
        <p:txBody>
          <a:bodyPr anchorCtr="0" anchor="ctr" bIns="91425" lIns="91425" spcFirstLastPara="1" rIns="91425" wrap="square" tIns="91425">
            <a:noAutofit/>
          </a:bodyPr>
          <a:lstStyle/>
          <a:p>
            <a:pPr indent="0" lvl="0" marL="0" rtl="0" algn="l">
              <a:lnSpc>
                <a:spcPct val="115000"/>
              </a:lnSpc>
              <a:spcBef>
                <a:spcPts val="0"/>
              </a:spcBef>
              <a:spcAft>
                <a:spcPts val="1600"/>
              </a:spcAft>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33"/>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600">
                <a:solidFill>
                  <a:srgbClr val="292929"/>
                </a:solidFill>
                <a:highlight>
                  <a:srgbClr val="FFFFFF"/>
                </a:highlight>
                <a:latin typeface="Times New Roman"/>
                <a:ea typeface="Times New Roman"/>
                <a:cs typeface="Times New Roman"/>
                <a:sym typeface="Times New Roman"/>
              </a:rPr>
              <a:t>Neural Network based classifier system</a:t>
            </a:r>
            <a:endParaRPr sz="3900">
              <a:latin typeface="Times New Roman"/>
              <a:ea typeface="Times New Roman"/>
              <a:cs typeface="Times New Roman"/>
              <a:sym typeface="Times New Roman"/>
            </a:endParaRPr>
          </a:p>
        </p:txBody>
      </p:sp>
      <p:sp>
        <p:nvSpPr>
          <p:cNvPr id="161" name="Google Shape;161;p33"/>
          <p:cNvSpPr txBox="1"/>
          <p:nvPr>
            <p:ph idx="1" type="body"/>
          </p:nvPr>
        </p:nvSpPr>
        <p:spPr>
          <a:xfrm>
            <a:off x="66650" y="1182050"/>
            <a:ext cx="6328800" cy="36219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Three layers make up the neural network architecture: an input layer, </a:t>
            </a:r>
            <a:endParaRPr sz="1600">
              <a:solidFill>
                <a:srgbClr val="292929"/>
              </a:solidFill>
              <a:highlight>
                <a:srgbClr val="FFFFFF"/>
              </a:highlight>
              <a:latin typeface="Times New Roman"/>
              <a:ea typeface="Times New Roman"/>
              <a:cs typeface="Times New Roman"/>
              <a:sym typeface="Times New Roman"/>
            </a:endParaRPr>
          </a:p>
          <a:p>
            <a:pPr indent="457200" lvl="0" marL="0" rtl="0" algn="l">
              <a:spcBef>
                <a:spcPts val="0"/>
              </a:spcBef>
              <a:spcAft>
                <a:spcPts val="0"/>
              </a:spcAft>
              <a:buNone/>
            </a:pPr>
            <a:r>
              <a:rPr lang="en" sz="1600">
                <a:solidFill>
                  <a:srgbClr val="292929"/>
                </a:solidFill>
                <a:highlight>
                  <a:srgbClr val="FFFFFF"/>
                </a:highlight>
                <a:latin typeface="Times New Roman"/>
                <a:ea typeface="Times New Roman"/>
                <a:cs typeface="Times New Roman"/>
                <a:sym typeface="Times New Roman"/>
              </a:rPr>
              <a:t>a hidden layer, and an output layer. The output </a:t>
            </a:r>
            <a:r>
              <a:rPr lang="en" sz="1600">
                <a:solidFill>
                  <a:srgbClr val="292929"/>
                </a:solidFill>
                <a:highlight>
                  <a:srgbClr val="FFFFFF"/>
                </a:highlight>
                <a:latin typeface="Times New Roman"/>
                <a:ea typeface="Times New Roman"/>
                <a:cs typeface="Times New Roman"/>
                <a:sym typeface="Times New Roman"/>
              </a:rPr>
              <a:t>layer</a:t>
            </a:r>
            <a:r>
              <a:rPr lang="en" sz="1600">
                <a:solidFill>
                  <a:srgbClr val="292929"/>
                </a:solidFill>
                <a:highlight>
                  <a:srgbClr val="FFFFFF"/>
                </a:highlight>
                <a:latin typeface="Times New Roman"/>
                <a:ea typeface="Times New Roman"/>
                <a:cs typeface="Times New Roman"/>
                <a:sym typeface="Times New Roman"/>
              </a:rPr>
              <a:t> node provides </a:t>
            </a:r>
            <a:endParaRPr sz="1600">
              <a:solidFill>
                <a:srgbClr val="292929"/>
              </a:solidFill>
              <a:highlight>
                <a:srgbClr val="FFFFFF"/>
              </a:highlight>
              <a:latin typeface="Times New Roman"/>
              <a:ea typeface="Times New Roman"/>
              <a:cs typeface="Times New Roman"/>
              <a:sym typeface="Times New Roman"/>
            </a:endParaRPr>
          </a:p>
          <a:p>
            <a:pPr indent="457200" lvl="0" marL="0" rtl="0" algn="l">
              <a:spcBef>
                <a:spcPts val="0"/>
              </a:spcBef>
              <a:spcAft>
                <a:spcPts val="0"/>
              </a:spcAft>
              <a:buNone/>
            </a:pPr>
            <a:r>
              <a:rPr lang="en" sz="1600">
                <a:solidFill>
                  <a:srgbClr val="292929"/>
                </a:solidFill>
                <a:highlight>
                  <a:srgbClr val="FFFFFF"/>
                </a:highlight>
                <a:latin typeface="Times New Roman"/>
                <a:ea typeface="Times New Roman"/>
                <a:cs typeface="Times New Roman"/>
                <a:sym typeface="Times New Roman"/>
              </a:rPr>
              <a:t>the classification for the image.</a:t>
            </a:r>
            <a:endParaRPr sz="1600">
              <a:solidFill>
                <a:srgbClr val="292929"/>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lnSpc>
                <a:spcPct val="100000"/>
              </a:lnSpc>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By implementing parallelism for the output calculation at each node </a:t>
            </a:r>
            <a:endParaRPr sz="1600">
              <a:solidFill>
                <a:srgbClr val="292929"/>
              </a:solidFill>
              <a:highlight>
                <a:srgbClr val="FFFFFF"/>
              </a:highlight>
              <a:latin typeface="Times New Roman"/>
              <a:ea typeface="Times New Roman"/>
              <a:cs typeface="Times New Roman"/>
              <a:sym typeface="Times New Roman"/>
            </a:endParaRPr>
          </a:p>
          <a:p>
            <a:pPr indent="0" lvl="0" marL="0" rtl="0" algn="l">
              <a:lnSpc>
                <a:spcPct val="100000"/>
              </a:lnSpc>
              <a:spcBef>
                <a:spcPts val="0"/>
              </a:spcBef>
              <a:spcAft>
                <a:spcPts val="0"/>
              </a:spcAft>
              <a:buNone/>
            </a:pPr>
            <a:r>
              <a:rPr lang="en" sz="1600">
                <a:solidFill>
                  <a:srgbClr val="292929"/>
                </a:solidFill>
                <a:highlight>
                  <a:srgbClr val="FFFFFF"/>
                </a:highlight>
                <a:latin typeface="Times New Roman"/>
                <a:ea typeface="Times New Roman"/>
                <a:cs typeface="Times New Roman"/>
                <a:sym typeface="Times New Roman"/>
              </a:rPr>
              <a:t>   	in the various levels of the network, Neural Networks Parallelization </a:t>
            </a:r>
            <a:endParaRPr sz="1600">
              <a:solidFill>
                <a:srgbClr val="292929"/>
              </a:solidFill>
              <a:highlight>
                <a:srgbClr val="FFFFFF"/>
              </a:highlight>
              <a:latin typeface="Times New Roman"/>
              <a:ea typeface="Times New Roman"/>
              <a:cs typeface="Times New Roman"/>
              <a:sym typeface="Times New Roman"/>
            </a:endParaRPr>
          </a:p>
          <a:p>
            <a:pPr indent="457200" lvl="0" marL="0" rtl="0" algn="l">
              <a:lnSpc>
                <a:spcPct val="100000"/>
              </a:lnSpc>
              <a:spcBef>
                <a:spcPts val="0"/>
              </a:spcBef>
              <a:spcAft>
                <a:spcPts val="0"/>
              </a:spcAft>
              <a:buNone/>
            </a:pPr>
            <a:r>
              <a:rPr lang="en" sz="1600">
                <a:solidFill>
                  <a:srgbClr val="292929"/>
                </a:solidFill>
                <a:highlight>
                  <a:srgbClr val="FFFFFF"/>
                </a:highlight>
                <a:latin typeface="Times New Roman"/>
                <a:ea typeface="Times New Roman"/>
                <a:cs typeface="Times New Roman"/>
                <a:sym typeface="Times New Roman"/>
              </a:rPr>
              <a:t>Strategies are employed in this to produce effective results.</a:t>
            </a:r>
            <a:endParaRPr sz="1600">
              <a:solidFill>
                <a:srgbClr val="292929"/>
              </a:solidFill>
              <a:highlight>
                <a:srgbClr val="FFFFFF"/>
              </a:highlight>
              <a:latin typeface="Times New Roman"/>
              <a:ea typeface="Times New Roman"/>
              <a:cs typeface="Times New Roman"/>
              <a:sym typeface="Times New Roman"/>
            </a:endParaRPr>
          </a:p>
          <a:p>
            <a:pPr indent="457200" lvl="0" marL="0" rtl="0" algn="l">
              <a:lnSpc>
                <a:spcPct val="100000"/>
              </a:lnSpc>
              <a:spcBef>
                <a:spcPts val="0"/>
              </a:spcBef>
              <a:spcAft>
                <a:spcPts val="0"/>
              </a:spcAft>
              <a:buNone/>
            </a:pPr>
            <a:r>
              <a:t/>
            </a:r>
            <a:endParaRPr sz="1600">
              <a:solidFill>
                <a:srgbClr val="292929"/>
              </a:solidFill>
              <a:highlight>
                <a:srgbClr val="FFFFFF"/>
              </a:highlight>
              <a:latin typeface="Times New Roman"/>
              <a:ea typeface="Times New Roman"/>
              <a:cs typeface="Times New Roman"/>
              <a:sym typeface="Times New Roman"/>
            </a:endParaRPr>
          </a:p>
          <a:p>
            <a:pPr indent="-330200" lvl="0" marL="457200" rtl="0" algn="l">
              <a:spcBef>
                <a:spcPts val="0"/>
              </a:spcBef>
              <a:spcAft>
                <a:spcPts val="0"/>
              </a:spcAft>
              <a:buClr>
                <a:srgbClr val="292929"/>
              </a:buClr>
              <a:buSzPts val="1600"/>
              <a:buFont typeface="Times New Roman"/>
              <a:buChar char="●"/>
            </a:pPr>
            <a:r>
              <a:rPr lang="en" sz="1600">
                <a:solidFill>
                  <a:srgbClr val="292929"/>
                </a:solidFill>
                <a:highlight>
                  <a:srgbClr val="FFFFFF"/>
                </a:highlight>
                <a:latin typeface="Times New Roman"/>
                <a:ea typeface="Times New Roman"/>
                <a:cs typeface="Times New Roman"/>
                <a:sym typeface="Times New Roman"/>
              </a:rPr>
              <a:t>The dataset contains 10 plus class attributes and 669 instances </a:t>
            </a:r>
            <a:endParaRPr sz="1600">
              <a:solidFill>
                <a:srgbClr val="292929"/>
              </a:solidFill>
              <a:highlight>
                <a:srgbClr val="FFFFFF"/>
              </a:highlight>
              <a:latin typeface="Times New Roman"/>
              <a:ea typeface="Times New Roman"/>
              <a:cs typeface="Times New Roman"/>
              <a:sym typeface="Times New Roman"/>
            </a:endParaRPr>
          </a:p>
          <a:p>
            <a:pPr indent="0" lvl="0" marL="457200" rtl="0" algn="l">
              <a:spcBef>
                <a:spcPts val="0"/>
              </a:spcBef>
              <a:spcAft>
                <a:spcPts val="1600"/>
              </a:spcAft>
              <a:buNone/>
            </a:pPr>
            <a:r>
              <a:rPr lang="en" sz="1600">
                <a:solidFill>
                  <a:srgbClr val="292929"/>
                </a:solidFill>
                <a:highlight>
                  <a:srgbClr val="FFFFFF"/>
                </a:highlight>
                <a:latin typeface="Times New Roman"/>
                <a:ea typeface="Times New Roman"/>
                <a:cs typeface="Times New Roman"/>
                <a:sym typeface="Times New Roman"/>
              </a:rPr>
              <a:t>where each instance has two possible classes benign and malignant. Taking into consideration various attributes and their domains, it is proved that the neural networks technique provides satisfactory results for the classification task.</a:t>
            </a:r>
            <a:endParaRPr sz="1600">
              <a:solidFill>
                <a:srgbClr val="292929"/>
              </a:solidFill>
              <a:highlight>
                <a:srgbClr val="FFFFFF"/>
              </a:highlight>
              <a:latin typeface="Times New Roman"/>
              <a:ea typeface="Times New Roman"/>
              <a:cs typeface="Times New Roman"/>
              <a:sym typeface="Times New Roman"/>
            </a:endParaRPr>
          </a:p>
        </p:txBody>
      </p:sp>
      <p:pic>
        <p:nvPicPr>
          <p:cNvPr id="162" name="Google Shape;162;p33"/>
          <p:cNvPicPr preferRelativeResize="0"/>
          <p:nvPr/>
        </p:nvPicPr>
        <p:blipFill>
          <a:blip r:embed="rId3">
            <a:alphaModFix/>
          </a:blip>
          <a:stretch>
            <a:fillRect/>
          </a:stretch>
        </p:blipFill>
        <p:spPr>
          <a:xfrm>
            <a:off x="6395450" y="1182050"/>
            <a:ext cx="2598725" cy="2667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FF5252"/>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